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32"/>
  </p:notesMasterIdLst>
  <p:sldIdLst>
    <p:sldId id="256" r:id="rId3"/>
    <p:sldId id="289" r:id="rId4"/>
    <p:sldId id="290" r:id="rId5"/>
    <p:sldId id="295" r:id="rId6"/>
    <p:sldId id="269" r:id="rId7"/>
    <p:sldId id="296" r:id="rId8"/>
    <p:sldId id="291" r:id="rId9"/>
    <p:sldId id="297" r:id="rId10"/>
    <p:sldId id="292" r:id="rId11"/>
    <p:sldId id="293" r:id="rId12"/>
    <p:sldId id="294" r:id="rId13"/>
    <p:sldId id="264" r:id="rId14"/>
    <p:sldId id="259" r:id="rId15"/>
    <p:sldId id="266" r:id="rId16"/>
    <p:sldId id="260" r:id="rId17"/>
    <p:sldId id="267" r:id="rId18"/>
    <p:sldId id="261" r:id="rId19"/>
    <p:sldId id="270" r:id="rId20"/>
    <p:sldId id="262" r:id="rId21"/>
    <p:sldId id="268" r:id="rId22"/>
    <p:sldId id="283" r:id="rId23"/>
    <p:sldId id="275" r:id="rId24"/>
    <p:sldId id="274" r:id="rId25"/>
    <p:sldId id="271" r:id="rId26"/>
    <p:sldId id="284" r:id="rId27"/>
    <p:sldId id="276" r:id="rId28"/>
    <p:sldId id="287" r:id="rId29"/>
    <p:sldId id="286" r:id="rId30"/>
    <p:sldId id="27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B982"/>
    <a:srgbClr val="3448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31"/>
  </p:normalViewPr>
  <p:slideViewPr>
    <p:cSldViewPr snapToGrid="0" snapToObjects="1">
      <p:cViewPr varScale="1">
        <p:scale>
          <a:sx n="108" d="100"/>
          <a:sy n="108" d="100"/>
        </p:scale>
        <p:origin x="96"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87512-68E1-D74B-82EF-738C80EFE29B}" type="datetimeFigureOut">
              <a:rPr lang="en-GB" smtClean="0"/>
              <a:t>08/12/2017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A1CFF4-9556-3A49-8D24-65D2999EB3E9}" type="slidenum">
              <a:rPr lang="en-GB" smtClean="0"/>
              <a:t>‹Nº›</a:t>
            </a:fld>
            <a:endParaRPr lang="en-GB"/>
          </a:p>
        </p:txBody>
      </p:sp>
    </p:spTree>
    <p:extLst>
      <p:ext uri="{BB962C8B-B14F-4D97-AF65-F5344CB8AC3E}">
        <p14:creationId xmlns:p14="http://schemas.microsoft.com/office/powerpoint/2010/main" val="754240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A1CFF4-9556-3A49-8D24-65D2999EB3E9}" type="slidenum">
              <a:rPr lang="en-GB" smtClean="0"/>
              <a:t>13</a:t>
            </a:fld>
            <a:endParaRPr lang="en-GB"/>
          </a:p>
        </p:txBody>
      </p:sp>
    </p:spTree>
    <p:extLst>
      <p:ext uri="{BB962C8B-B14F-4D97-AF65-F5344CB8AC3E}">
        <p14:creationId xmlns:p14="http://schemas.microsoft.com/office/powerpoint/2010/main" val="251467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A1CFF4-9556-3A49-8D24-65D2999EB3E9}" type="slidenum">
              <a:rPr lang="en-GB" smtClean="0"/>
              <a:t>15</a:t>
            </a:fld>
            <a:endParaRPr lang="en-GB"/>
          </a:p>
        </p:txBody>
      </p:sp>
    </p:spTree>
    <p:extLst>
      <p:ext uri="{BB962C8B-B14F-4D97-AF65-F5344CB8AC3E}">
        <p14:creationId xmlns:p14="http://schemas.microsoft.com/office/powerpoint/2010/main" val="213497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FA1CFF4-9556-3A49-8D24-65D2999EB3E9}" type="slidenum">
              <a:rPr lang="en-GB" smtClean="0"/>
              <a:t>17</a:t>
            </a:fld>
            <a:endParaRPr lang="en-GB"/>
          </a:p>
        </p:txBody>
      </p:sp>
    </p:spTree>
    <p:extLst>
      <p:ext uri="{BB962C8B-B14F-4D97-AF65-F5344CB8AC3E}">
        <p14:creationId xmlns:p14="http://schemas.microsoft.com/office/powerpoint/2010/main" val="1417866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34485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3AB98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latin typeface="Helvetica Neue" charset="0"/>
                <a:ea typeface="Helvetica Neue" charset="0"/>
                <a:cs typeface="Helvetica Neue" charset="0"/>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Helvetica Neue" charset="0"/>
                <a:ea typeface="Helvetica Neue" charset="0"/>
                <a:cs typeface="Helvetica Neue"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4BDF68E2-58F2-4D09-BE8B-E3BD06533059}" type="datetimeFigureOut">
              <a:rPr lang="en-US" smtClean="0"/>
              <a:pPr/>
              <a:t>12/8/2017</a:t>
            </a:fld>
            <a:endParaRPr lang="en-US" dirty="0"/>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Helvetica Neue" charset="0"/>
                <a:ea typeface="Helvetica Neue" charset="0"/>
                <a:cs typeface="Helvetica Neue" charset="0"/>
              </a:defRPr>
            </a:lvl1pPr>
          </a:lstStyle>
          <a:p>
            <a:fld id="{4FAB73BC-B049-4115-A692-8D63A059BFB8}" type="slidenum">
              <a:rPr lang="en-US" smtClean="0"/>
              <a:pPr/>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2D6473-DF6D-4702-B328-E0DD40540A4E}" type="datetimeFigureOut">
              <a:rPr lang="en-US" dirty="0"/>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34485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3AB98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6F7E3A-B166-407D-9866-32884E7D5B37}" type="datetimeFigureOut">
              <a:rPr lang="en-US" dirty="0"/>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28FC5F6-F338-4AE4-BB23-26385BCFC423}" type="datetimeFigureOut">
              <a:rPr lang="en-US" dirty="0"/>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‹Nº›</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C815C1-FD76-BB4D-8B70-0AC0E95F5847}" type="datetimeFigureOut">
              <a:rPr lang="en-GB">
                <a:solidFill>
                  <a:prstClr val="black">
                    <a:tint val="75000"/>
                  </a:prstClr>
                </a:solidFill>
              </a:rPr>
              <a:pPr/>
              <a:t>08/12/2017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307FBF45-052C-0840-846F-135C2756A482}" type="slidenum">
              <a:rPr lang="en-GB">
                <a:solidFill>
                  <a:prstClr val="black">
                    <a:tint val="75000"/>
                  </a:prstClr>
                </a:solidFill>
              </a:rPr>
              <a:pPr/>
              <a:t>‹Nº›</a:t>
            </a:fld>
            <a:endParaRPr lang="en-GB">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34485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3AB98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dirty="0"/>
              <a:t>12/8/2017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rgbClr val="34485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rgbClr val="3AB98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12/8/2017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rgbClr val="34485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rgbClr val="3AB98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12/8/2017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rgbClr val="34485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rgbClr val="3AB98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rgbClr val="34485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rgbClr val="3AB98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Helvetica Neue" charset="0"/>
                <a:ea typeface="Helvetica Neue" charset="0"/>
                <a:cs typeface="Helvetica Neue" charset="0"/>
              </a:defRPr>
            </a:lvl1pPr>
          </a:lstStyle>
          <a:p>
            <a:fld id="{98624D31-43A5-475A-80CF-332C9F6DCF35}" type="datetimeFigureOut">
              <a:rPr lang="en-US" smtClean="0"/>
              <a:pPr/>
              <a:t>12/8/2017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Helvetica Neue" charset="0"/>
                <a:ea typeface="Helvetica Neue" charset="0"/>
                <a:cs typeface="Helvetica Neue" charset="0"/>
              </a:defRPr>
            </a:lvl1pPr>
          </a:lstStyle>
          <a:p>
            <a:fld id="{4FAB73BC-B049-4115-A692-8D63A059BFB8}" type="slidenum">
              <a:rPr lang="en-US" smtClean="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stretch>
            <a:fillRect/>
          </a:stretch>
        </p:blipFill>
        <p:spPr>
          <a:xfrm>
            <a:off x="290826" y="286603"/>
            <a:ext cx="529826" cy="5298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Helvetica Neue" charset="0"/>
          <a:ea typeface="Helvetica Neue" charset="0"/>
          <a:cs typeface="Helvetica Neue" charset="0"/>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Helvetica Neue" charset="0"/>
          <a:ea typeface="Helvetica Neue" charset="0"/>
          <a:cs typeface="Helvetica Neue"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Helvetica Neue" charset="0"/>
          <a:ea typeface="Helvetica Neue" charset="0"/>
          <a:cs typeface="Helvetica Neue"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Helvetica Neue" charset="0"/>
          <a:ea typeface="Helvetica Neue" charset="0"/>
          <a:cs typeface="Helvetica Neue"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Helvetica Neue" charset="0"/>
          <a:ea typeface="Helvetica Neue" charset="0"/>
          <a:cs typeface="Helvetica Neue"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Helvetica Neue" charset="0"/>
          <a:ea typeface="Helvetica Neue" charset="0"/>
          <a:cs typeface="Helvetica Neue"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5C815C1-FD76-BB4D-8B70-0AC0E95F5847}" type="datetimeFigureOut">
              <a:rPr lang="en-GB" smtClean="0">
                <a:solidFill>
                  <a:prstClr val="black">
                    <a:tint val="75000"/>
                  </a:prstClr>
                </a:solidFill>
              </a:rPr>
              <a:pPr defTabSz="914400"/>
              <a:t>08/12/2017</a:t>
            </a:fld>
            <a:endParaRPr lang="en-GB">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307FBF45-052C-0840-846F-135C2756A482}" type="slidenum">
              <a:rPr lang="en-GB" smtClean="0">
                <a:solidFill>
                  <a:prstClr val="black">
                    <a:tint val="75000"/>
                  </a:prstClr>
                </a:solidFill>
              </a:rPr>
              <a:pPr defTabSz="914400"/>
              <a:t>‹Nº›</a:t>
            </a:fld>
            <a:endParaRPr lang="en-GB">
              <a:solidFill>
                <a:prstClr val="black">
                  <a:tint val="75000"/>
                </a:prstClr>
              </a:solidFill>
            </a:endParaRPr>
          </a:p>
        </p:txBody>
      </p:sp>
    </p:spTree>
    <p:extLst>
      <p:ext uri="{BB962C8B-B14F-4D97-AF65-F5344CB8AC3E}">
        <p14:creationId xmlns:p14="http://schemas.microsoft.com/office/powerpoint/2010/main" val="14242456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ebtraining.zone/cursos/curso-profesional-vue-js" TargetMode="External"/><Relationship Id="rId7" Type="http://schemas.openxmlformats.org/officeDocument/2006/relationships/hyperlink" Target="https://www.youtube.com/watch?v=ItFU_otra0o" TargetMode="External"/><Relationship Id="rId2" Type="http://schemas.openxmlformats.org/officeDocument/2006/relationships/hyperlink" Target="https://vuejs.org/v2/guide/" TargetMode="External"/><Relationship Id="rId1" Type="http://schemas.openxmlformats.org/officeDocument/2006/relationships/slideLayout" Target="../slideLayouts/slideLayout2.xml"/><Relationship Id="rId6" Type="http://schemas.openxmlformats.org/officeDocument/2006/relationships/hyperlink" Target="https://aprendible.com/series/vuejs-desde-cero/lecciones/introduccion-a-vuejs" TargetMode="External"/><Relationship Id="rId5" Type="http://schemas.openxmlformats.org/officeDocument/2006/relationships/hyperlink" Target="https://styde.net/introduccion-a-vue-js/" TargetMode="External"/><Relationship Id="rId4" Type="http://schemas.openxmlformats.org/officeDocument/2006/relationships/hyperlink" Target="https://es-vuejs.github.io/vuejs.org/v2/guide/installatio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1"/>
            <a:ext cx="10058400" cy="3256457"/>
          </a:xfrm>
        </p:spPr>
        <p:txBody>
          <a:bodyPr/>
          <a:lstStyle/>
          <a:p>
            <a:pPr algn="ctr"/>
            <a:r>
              <a:rPr lang="en-GB" sz="11500" dirty="0">
                <a:solidFill>
                  <a:srgbClr val="3AB982"/>
                </a:solidFill>
              </a:rPr>
              <a:t>     </a:t>
            </a:r>
            <a:r>
              <a:rPr lang="en-GB" sz="11500" b="1" dirty="0" err="1">
                <a:solidFill>
                  <a:srgbClr val="3AB982"/>
                </a:solidFill>
              </a:rPr>
              <a:t>ue</a:t>
            </a:r>
            <a:r>
              <a:rPr lang="en-GB" sz="11500" b="1" dirty="0" err="1">
                <a:solidFill>
                  <a:srgbClr val="34485F"/>
                </a:solidFill>
              </a:rPr>
              <a:t>.js</a:t>
            </a:r>
            <a:r>
              <a:rPr lang="en-GB" sz="7200" dirty="0">
                <a:solidFill>
                  <a:srgbClr val="34485F"/>
                </a:solidFill>
              </a:rPr>
              <a:t>:</a:t>
            </a:r>
            <a:endParaRPr lang="en-GB" sz="5400" dirty="0">
              <a:solidFill>
                <a:srgbClr val="34485F"/>
              </a:solidFill>
            </a:endParaRPr>
          </a:p>
        </p:txBody>
      </p:sp>
      <p:sp>
        <p:nvSpPr>
          <p:cNvPr id="3" name="Subtitle 2"/>
          <p:cNvSpPr>
            <a:spLocks noGrp="1"/>
          </p:cNvSpPr>
          <p:nvPr>
            <p:ph type="subTitle" idx="1"/>
          </p:nvPr>
        </p:nvSpPr>
        <p:spPr/>
        <p:txBody>
          <a:bodyPr>
            <a:normAutofit lnSpcReduction="10000"/>
          </a:bodyPr>
          <a:lstStyle/>
          <a:p>
            <a:r>
              <a:rPr lang="en-GB" sz="4000" dirty="0" err="1"/>
              <a:t>Desarrollo</a:t>
            </a:r>
            <a:r>
              <a:rPr lang="en-GB" sz="4000" dirty="0"/>
              <a:t> Frontend </a:t>
            </a:r>
            <a:r>
              <a:rPr lang="en-GB" sz="4000" dirty="0" err="1"/>
              <a:t>facíl</a:t>
            </a:r>
            <a:r>
              <a:rPr lang="en-GB" sz="4000" dirty="0"/>
              <a:t> y </a:t>
            </a:r>
            <a:r>
              <a:rPr lang="en-GB" sz="4000" dirty="0" err="1"/>
              <a:t>progresivo</a:t>
            </a:r>
            <a:endParaRPr lang="en-GB" sz="4000" dirty="0"/>
          </a:p>
        </p:txBody>
      </p:sp>
      <p:pic>
        <p:nvPicPr>
          <p:cNvPr id="4" name="Picture 3"/>
          <p:cNvPicPr>
            <a:picLocks noChangeAspect="1"/>
          </p:cNvPicPr>
          <p:nvPr/>
        </p:nvPicPr>
        <p:blipFill>
          <a:blip r:embed="rId2"/>
          <a:stretch>
            <a:fillRect/>
          </a:stretch>
        </p:blipFill>
        <p:spPr>
          <a:xfrm>
            <a:off x="3115589" y="1513001"/>
            <a:ext cx="2812111" cy="2812111"/>
          </a:xfrm>
          <a:prstGeom prst="rect">
            <a:avLst/>
          </a:prstGeom>
        </p:spPr>
      </p:pic>
    </p:spTree>
    <p:extLst>
      <p:ext uri="{BB962C8B-B14F-4D97-AF65-F5344CB8AC3E}">
        <p14:creationId xmlns:p14="http://schemas.microsoft.com/office/powerpoint/2010/main" val="1549547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DC8F3B-A027-4A10-B6F7-2F6D5269AA2F}"/>
              </a:ext>
            </a:extLst>
          </p:cNvPr>
          <p:cNvSpPr>
            <a:spLocks noGrp="1"/>
          </p:cNvSpPr>
          <p:nvPr>
            <p:ph type="title"/>
          </p:nvPr>
        </p:nvSpPr>
        <p:spPr/>
        <p:txBody>
          <a:bodyPr/>
          <a:lstStyle/>
          <a:p>
            <a:r>
              <a:rPr lang="es-BO" dirty="0"/>
              <a:t>NPM</a:t>
            </a:r>
            <a:endParaRPr lang="en-US" dirty="0"/>
          </a:p>
        </p:txBody>
      </p:sp>
      <p:sp>
        <p:nvSpPr>
          <p:cNvPr id="3" name="Marcador de contenido 2">
            <a:extLst>
              <a:ext uri="{FF2B5EF4-FFF2-40B4-BE49-F238E27FC236}">
                <a16:creationId xmlns:a16="http://schemas.microsoft.com/office/drawing/2014/main" id="{84EF64B8-4919-4681-BCD3-9F215B4B5330}"/>
              </a:ext>
            </a:extLst>
          </p:cNvPr>
          <p:cNvSpPr>
            <a:spLocks noGrp="1"/>
          </p:cNvSpPr>
          <p:nvPr>
            <p:ph idx="1"/>
          </p:nvPr>
        </p:nvSpPr>
        <p:spPr>
          <a:xfrm>
            <a:off x="1097280" y="1845734"/>
            <a:ext cx="10058400" cy="1390952"/>
          </a:xfrm>
        </p:spPr>
        <p:txBody>
          <a:bodyPr/>
          <a:lstStyle/>
          <a:p>
            <a:r>
              <a:rPr lang="en-US" dirty="0"/>
              <a:t>NPM </a:t>
            </a:r>
            <a:r>
              <a:rPr lang="en-US" dirty="0" err="1"/>
              <a:t>Es</a:t>
            </a:r>
            <a:r>
              <a:rPr lang="en-US" dirty="0"/>
              <a:t> el </a:t>
            </a:r>
            <a:r>
              <a:rPr lang="en-US" dirty="0" err="1"/>
              <a:t>método</a:t>
            </a:r>
            <a:r>
              <a:rPr lang="en-US" dirty="0"/>
              <a:t> </a:t>
            </a:r>
            <a:r>
              <a:rPr lang="en-US" dirty="0" err="1"/>
              <a:t>recomendado</a:t>
            </a:r>
            <a:r>
              <a:rPr lang="en-US" dirty="0"/>
              <a:t> </a:t>
            </a:r>
            <a:r>
              <a:rPr lang="en-US" dirty="0" err="1"/>
              <a:t>cuando</a:t>
            </a:r>
            <a:r>
              <a:rPr lang="en-US" dirty="0"/>
              <a:t> se </a:t>
            </a:r>
            <a:r>
              <a:rPr lang="en-US" dirty="0" err="1"/>
              <a:t>esta</a:t>
            </a:r>
            <a:r>
              <a:rPr lang="en-US" dirty="0"/>
              <a:t> </a:t>
            </a:r>
            <a:r>
              <a:rPr lang="en-US" dirty="0" err="1"/>
              <a:t>construyendo</a:t>
            </a:r>
            <a:r>
              <a:rPr lang="en-US" dirty="0"/>
              <a:t> </a:t>
            </a:r>
            <a:r>
              <a:rPr lang="en-US" dirty="0" err="1"/>
              <a:t>aplicaciones</a:t>
            </a:r>
            <a:r>
              <a:rPr lang="en-US" dirty="0"/>
              <a:t> a gran </a:t>
            </a:r>
            <a:r>
              <a:rPr lang="en-US" dirty="0" err="1"/>
              <a:t>escala</a:t>
            </a:r>
            <a:r>
              <a:rPr lang="en-US" dirty="0"/>
              <a:t> con VUE. </a:t>
            </a:r>
            <a:r>
              <a:rPr lang="es-ES" dirty="0"/>
              <a:t>Se combina muy bien con paquetes de módulos como </a:t>
            </a:r>
            <a:r>
              <a:rPr lang="es-ES" dirty="0" err="1"/>
              <a:t>Webpack</a:t>
            </a:r>
            <a:r>
              <a:rPr lang="es-ES" dirty="0"/>
              <a:t> o </a:t>
            </a:r>
            <a:r>
              <a:rPr lang="es-ES" dirty="0" err="1"/>
              <a:t>Browserify</a:t>
            </a:r>
            <a:r>
              <a:rPr lang="es-ES" dirty="0"/>
              <a:t>. </a:t>
            </a:r>
            <a:r>
              <a:rPr lang="es-ES" dirty="0" err="1"/>
              <a:t>Vue</a:t>
            </a:r>
            <a:r>
              <a:rPr lang="es-ES" dirty="0"/>
              <a:t> también proporciona herramientas de acompañamiento para la creación de componentes de archivo único.</a:t>
            </a:r>
            <a:endParaRPr lang="en-US" dirty="0"/>
          </a:p>
        </p:txBody>
      </p:sp>
      <p:sp>
        <p:nvSpPr>
          <p:cNvPr id="4" name="Rectangle 1">
            <a:extLst>
              <a:ext uri="{FF2B5EF4-FFF2-40B4-BE49-F238E27FC236}">
                <a16:creationId xmlns:a16="http://schemas.microsoft.com/office/drawing/2014/main" id="{54A501F2-73DE-4292-9C2D-74EA6FC4E5CA}"/>
              </a:ext>
            </a:extLst>
          </p:cNvPr>
          <p:cNvSpPr>
            <a:spLocks noChangeArrowheads="1"/>
          </p:cNvSpPr>
          <p:nvPr/>
        </p:nvSpPr>
        <p:spPr bwMode="auto">
          <a:xfrm>
            <a:off x="1277257" y="4017611"/>
            <a:ext cx="8617592" cy="738664"/>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B3B3B3"/>
                </a:solidFill>
                <a:effectLst/>
                <a:latin typeface="Roboto Mono"/>
              </a:rPr>
              <a:t># latest stable</a:t>
            </a:r>
            <a:br>
              <a:rPr kumimoji="0" lang="en-US" altLang="en-US" sz="2400" b="0" i="0" u="none" strike="noStrike" cap="none" normalizeH="0" baseline="0" dirty="0">
                <a:ln>
                  <a:noFill/>
                </a:ln>
                <a:solidFill>
                  <a:srgbClr val="525252"/>
                </a:solidFill>
                <a:effectLst/>
                <a:latin typeface="Roboto Mono"/>
              </a:rPr>
            </a:br>
            <a:r>
              <a:rPr kumimoji="0" lang="en-US" altLang="en-US" sz="2400" b="0" i="0" u="none" strike="noStrike" cap="none" normalizeH="0" baseline="0" dirty="0">
                <a:ln>
                  <a:noFill/>
                </a:ln>
                <a:solidFill>
                  <a:srgbClr val="525252"/>
                </a:solidFill>
                <a:effectLst/>
                <a:latin typeface="Roboto Mono"/>
              </a:rPr>
              <a:t>$ </a:t>
            </a:r>
            <a:r>
              <a:rPr kumimoji="0" lang="en-US" altLang="en-US" sz="2400" b="0" i="0" u="none" strike="noStrike" cap="none" normalizeH="0" baseline="0" dirty="0" err="1">
                <a:ln>
                  <a:noFill/>
                </a:ln>
                <a:solidFill>
                  <a:srgbClr val="525252"/>
                </a:solidFill>
                <a:effectLst/>
                <a:latin typeface="Roboto Mono"/>
              </a:rPr>
              <a:t>npm</a:t>
            </a:r>
            <a:r>
              <a:rPr kumimoji="0" lang="en-US" altLang="en-US" sz="2400" b="0" i="0" u="none" strike="noStrike" cap="none" normalizeH="0" baseline="0" dirty="0">
                <a:ln>
                  <a:noFill/>
                </a:ln>
                <a:solidFill>
                  <a:srgbClr val="525252"/>
                </a:solidFill>
                <a:effectLst/>
                <a:latin typeface="Roboto Mono"/>
              </a:rPr>
              <a:t> install </a:t>
            </a:r>
            <a:r>
              <a:rPr kumimoji="0" lang="en-US" altLang="en-US" sz="2400" b="0" i="0" u="none" strike="noStrike" cap="none" normalizeH="0" baseline="0" dirty="0" err="1">
                <a:ln>
                  <a:noFill/>
                </a:ln>
                <a:solidFill>
                  <a:srgbClr val="525252"/>
                </a:solidFill>
                <a:effectLst/>
                <a:latin typeface="Roboto Mono"/>
              </a:rPr>
              <a:t>vue</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0245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EA1B52-3FFB-45BE-8B68-23815453E99A}"/>
              </a:ext>
            </a:extLst>
          </p:cNvPr>
          <p:cNvSpPr>
            <a:spLocks noGrp="1"/>
          </p:cNvSpPr>
          <p:nvPr>
            <p:ph type="title"/>
          </p:nvPr>
        </p:nvSpPr>
        <p:spPr/>
        <p:txBody>
          <a:bodyPr/>
          <a:lstStyle/>
          <a:p>
            <a:r>
              <a:rPr lang="es-BO" dirty="0"/>
              <a:t>CLI</a:t>
            </a:r>
            <a:endParaRPr lang="en-US" dirty="0"/>
          </a:p>
        </p:txBody>
      </p:sp>
      <p:sp>
        <p:nvSpPr>
          <p:cNvPr id="3" name="Marcador de contenido 2">
            <a:extLst>
              <a:ext uri="{FF2B5EF4-FFF2-40B4-BE49-F238E27FC236}">
                <a16:creationId xmlns:a16="http://schemas.microsoft.com/office/drawing/2014/main" id="{031FEA29-652B-4A73-ACFA-9FA78D531282}"/>
              </a:ext>
            </a:extLst>
          </p:cNvPr>
          <p:cNvSpPr>
            <a:spLocks noGrp="1"/>
          </p:cNvSpPr>
          <p:nvPr>
            <p:ph idx="1"/>
          </p:nvPr>
        </p:nvSpPr>
        <p:spPr>
          <a:xfrm>
            <a:off x="1097280" y="1845734"/>
            <a:ext cx="10058400" cy="1328646"/>
          </a:xfrm>
        </p:spPr>
        <p:txBody>
          <a:bodyPr/>
          <a:lstStyle/>
          <a:p>
            <a:r>
              <a:rPr lang="es-ES" dirty="0"/>
              <a:t>Vue.js proporciona una CLI oficial para escalonar rápidamente ambiciosas aplicaciones de una sola página. Proporciona configuraciones de compilación incluidas en baterías para un flujo de trabajo </a:t>
            </a:r>
            <a:r>
              <a:rPr lang="es-ES" dirty="0" err="1"/>
              <a:t>frontend</a:t>
            </a:r>
            <a:r>
              <a:rPr lang="es-ES" dirty="0"/>
              <a:t> moderno. Solo lleva unos minutos comenzar a trabajar con compilaciones de </a:t>
            </a:r>
            <a:r>
              <a:rPr lang="es-ES" dirty="0" err="1"/>
              <a:t>hot-reload</a:t>
            </a:r>
            <a:r>
              <a:rPr lang="es-ES" dirty="0"/>
              <a:t>, rápida al guardar y lista para producción:</a:t>
            </a:r>
            <a:endParaRPr lang="en-US" dirty="0"/>
          </a:p>
        </p:txBody>
      </p:sp>
      <p:sp>
        <p:nvSpPr>
          <p:cNvPr id="4" name="Rectangle 1">
            <a:extLst>
              <a:ext uri="{FF2B5EF4-FFF2-40B4-BE49-F238E27FC236}">
                <a16:creationId xmlns:a16="http://schemas.microsoft.com/office/drawing/2014/main" id="{360614D6-B28C-40E8-A719-04B915552538}"/>
              </a:ext>
            </a:extLst>
          </p:cNvPr>
          <p:cNvSpPr>
            <a:spLocks noChangeArrowheads="1"/>
          </p:cNvSpPr>
          <p:nvPr/>
        </p:nvSpPr>
        <p:spPr bwMode="auto">
          <a:xfrm>
            <a:off x="1226635" y="3351137"/>
            <a:ext cx="5754028" cy="2215991"/>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B3B3B3"/>
                </a:solidFill>
                <a:effectLst/>
                <a:latin typeface="Roboto Mono"/>
              </a:rPr>
              <a:t># install </a:t>
            </a:r>
            <a:r>
              <a:rPr kumimoji="0" lang="en-US" altLang="en-US" b="0" i="0" u="none" strike="noStrike" cap="none" normalizeH="0" baseline="0" dirty="0" err="1">
                <a:ln>
                  <a:noFill/>
                </a:ln>
                <a:solidFill>
                  <a:srgbClr val="B3B3B3"/>
                </a:solidFill>
                <a:effectLst/>
                <a:latin typeface="Roboto Mono"/>
              </a:rPr>
              <a:t>vue</a:t>
            </a:r>
            <a:r>
              <a:rPr kumimoji="0" lang="en-US" altLang="en-US" b="0" i="0" u="none" strike="noStrike" cap="none" normalizeH="0" baseline="0" dirty="0">
                <a:ln>
                  <a:noFill/>
                </a:ln>
                <a:solidFill>
                  <a:srgbClr val="B3B3B3"/>
                </a:solidFill>
                <a:effectLst/>
                <a:latin typeface="Roboto Mono"/>
              </a:rPr>
              <a:t>-cli</a:t>
            </a:r>
            <a:br>
              <a:rPr kumimoji="0" lang="en-US" altLang="en-US" b="0" i="0" u="none" strike="noStrike" cap="none" normalizeH="0" baseline="0" dirty="0">
                <a:ln>
                  <a:noFill/>
                </a:ln>
                <a:solidFill>
                  <a:srgbClr val="525252"/>
                </a:solidFill>
                <a:effectLst/>
                <a:latin typeface="Roboto Mono"/>
              </a:rPr>
            </a:br>
            <a:r>
              <a:rPr kumimoji="0" lang="en-US" altLang="en-US" b="0" i="0" u="none" strike="noStrike" cap="none" normalizeH="0" baseline="0" dirty="0">
                <a:ln>
                  <a:noFill/>
                </a:ln>
                <a:solidFill>
                  <a:srgbClr val="525252"/>
                </a:solidFill>
                <a:effectLst/>
                <a:latin typeface="Roboto Mono"/>
              </a:rPr>
              <a:t>$ </a:t>
            </a:r>
            <a:r>
              <a:rPr kumimoji="0" lang="en-US" altLang="en-US" b="0" i="0" u="none" strike="noStrike" cap="none" normalizeH="0" baseline="0" dirty="0" err="1">
                <a:ln>
                  <a:noFill/>
                </a:ln>
                <a:solidFill>
                  <a:srgbClr val="525252"/>
                </a:solidFill>
                <a:effectLst/>
                <a:latin typeface="Roboto Mono"/>
              </a:rPr>
              <a:t>npm</a:t>
            </a:r>
            <a:r>
              <a:rPr kumimoji="0" lang="en-US" altLang="en-US" b="0" i="0" u="none" strike="noStrike" cap="none" normalizeH="0" baseline="0" dirty="0">
                <a:ln>
                  <a:noFill/>
                </a:ln>
                <a:solidFill>
                  <a:srgbClr val="525252"/>
                </a:solidFill>
                <a:effectLst/>
                <a:latin typeface="Roboto Mono"/>
              </a:rPr>
              <a:t> install --global </a:t>
            </a:r>
            <a:r>
              <a:rPr kumimoji="0" lang="en-US" altLang="en-US" b="0" i="0" u="none" strike="noStrike" cap="none" normalizeH="0" baseline="0" dirty="0" err="1">
                <a:ln>
                  <a:noFill/>
                </a:ln>
                <a:solidFill>
                  <a:srgbClr val="525252"/>
                </a:solidFill>
                <a:effectLst/>
                <a:latin typeface="Roboto Mono"/>
              </a:rPr>
              <a:t>vue</a:t>
            </a:r>
            <a:r>
              <a:rPr kumimoji="0" lang="en-US" altLang="en-US" b="0" i="0" u="none" strike="noStrike" cap="none" normalizeH="0" baseline="0" dirty="0">
                <a:ln>
                  <a:noFill/>
                </a:ln>
                <a:solidFill>
                  <a:srgbClr val="525252"/>
                </a:solidFill>
                <a:effectLst/>
                <a:latin typeface="Roboto Mono"/>
              </a:rPr>
              <a:t>-cli</a:t>
            </a:r>
            <a:br>
              <a:rPr kumimoji="0" lang="en-US" altLang="en-US" b="0" i="0" u="none" strike="noStrike" cap="none" normalizeH="0" baseline="0" dirty="0">
                <a:ln>
                  <a:noFill/>
                </a:ln>
                <a:solidFill>
                  <a:srgbClr val="525252"/>
                </a:solidFill>
                <a:effectLst/>
                <a:latin typeface="Roboto Mono"/>
              </a:rPr>
            </a:br>
            <a:r>
              <a:rPr kumimoji="0" lang="en-US" altLang="en-US" b="0" i="0" u="none" strike="noStrike" cap="none" normalizeH="0" baseline="0" dirty="0">
                <a:ln>
                  <a:noFill/>
                </a:ln>
                <a:solidFill>
                  <a:srgbClr val="B3B3B3"/>
                </a:solidFill>
                <a:effectLst/>
                <a:latin typeface="Roboto Mono"/>
              </a:rPr>
              <a:t># create a new project using the "</a:t>
            </a:r>
            <a:r>
              <a:rPr kumimoji="0" lang="en-US" altLang="en-US" b="0" i="0" u="none" strike="noStrike" cap="none" normalizeH="0" baseline="0" dirty="0" err="1">
                <a:ln>
                  <a:noFill/>
                </a:ln>
                <a:solidFill>
                  <a:srgbClr val="B3B3B3"/>
                </a:solidFill>
                <a:effectLst/>
                <a:latin typeface="Roboto Mono"/>
              </a:rPr>
              <a:t>webpack</a:t>
            </a:r>
            <a:r>
              <a:rPr kumimoji="0" lang="en-US" altLang="en-US" b="0" i="0" u="none" strike="noStrike" cap="none" normalizeH="0" baseline="0" dirty="0">
                <a:ln>
                  <a:noFill/>
                </a:ln>
                <a:solidFill>
                  <a:srgbClr val="B3B3B3"/>
                </a:solidFill>
                <a:effectLst/>
                <a:latin typeface="Roboto Mono"/>
              </a:rPr>
              <a:t>" template</a:t>
            </a:r>
            <a:br>
              <a:rPr kumimoji="0" lang="en-US" altLang="en-US" b="0" i="0" u="none" strike="noStrike" cap="none" normalizeH="0" baseline="0" dirty="0">
                <a:ln>
                  <a:noFill/>
                </a:ln>
                <a:solidFill>
                  <a:srgbClr val="525252"/>
                </a:solidFill>
                <a:effectLst/>
                <a:latin typeface="Roboto Mono"/>
              </a:rPr>
            </a:br>
            <a:r>
              <a:rPr kumimoji="0" lang="en-US" altLang="en-US" b="0" i="0" u="none" strike="noStrike" cap="none" normalizeH="0" baseline="0" dirty="0">
                <a:ln>
                  <a:noFill/>
                </a:ln>
                <a:solidFill>
                  <a:srgbClr val="525252"/>
                </a:solidFill>
                <a:effectLst/>
                <a:latin typeface="Roboto Mono"/>
              </a:rPr>
              <a:t>$ </a:t>
            </a:r>
            <a:r>
              <a:rPr kumimoji="0" lang="en-US" altLang="en-US" b="0" i="0" u="none" strike="noStrike" cap="none" normalizeH="0" baseline="0" dirty="0" err="1">
                <a:ln>
                  <a:noFill/>
                </a:ln>
                <a:solidFill>
                  <a:srgbClr val="525252"/>
                </a:solidFill>
                <a:effectLst/>
                <a:latin typeface="Roboto Mono"/>
              </a:rPr>
              <a:t>vue</a:t>
            </a:r>
            <a:r>
              <a:rPr kumimoji="0" lang="en-US" altLang="en-US" b="0" i="0" u="none" strike="noStrike" cap="none" normalizeH="0" baseline="0" dirty="0">
                <a:ln>
                  <a:noFill/>
                </a:ln>
                <a:solidFill>
                  <a:srgbClr val="525252"/>
                </a:solidFill>
                <a:effectLst/>
                <a:latin typeface="Roboto Mono"/>
              </a:rPr>
              <a:t> </a:t>
            </a:r>
            <a:r>
              <a:rPr kumimoji="0" lang="en-US" altLang="en-US" b="0" i="0" u="none" strike="noStrike" cap="none" normalizeH="0" baseline="0" dirty="0" err="1">
                <a:ln>
                  <a:noFill/>
                </a:ln>
                <a:solidFill>
                  <a:srgbClr val="525252"/>
                </a:solidFill>
                <a:effectLst/>
                <a:latin typeface="Roboto Mono"/>
              </a:rPr>
              <a:t>init</a:t>
            </a:r>
            <a:r>
              <a:rPr kumimoji="0" lang="en-US" altLang="en-US" b="0" i="0" u="none" strike="noStrike" cap="none" normalizeH="0" baseline="0" dirty="0">
                <a:ln>
                  <a:noFill/>
                </a:ln>
                <a:solidFill>
                  <a:srgbClr val="525252"/>
                </a:solidFill>
                <a:effectLst/>
                <a:latin typeface="Roboto Mono"/>
              </a:rPr>
              <a:t> </a:t>
            </a:r>
            <a:r>
              <a:rPr kumimoji="0" lang="en-US" altLang="en-US" b="0" i="0" u="none" strike="noStrike" cap="none" normalizeH="0" baseline="0" dirty="0" err="1">
                <a:ln>
                  <a:noFill/>
                </a:ln>
                <a:solidFill>
                  <a:srgbClr val="525252"/>
                </a:solidFill>
                <a:effectLst/>
                <a:latin typeface="Roboto Mono"/>
              </a:rPr>
              <a:t>webpack</a:t>
            </a:r>
            <a:r>
              <a:rPr kumimoji="0" lang="en-US" altLang="en-US" b="0" i="0" u="none" strike="noStrike" cap="none" normalizeH="0" baseline="0" dirty="0">
                <a:ln>
                  <a:noFill/>
                </a:ln>
                <a:solidFill>
                  <a:srgbClr val="525252"/>
                </a:solidFill>
                <a:effectLst/>
                <a:latin typeface="Roboto Mono"/>
              </a:rPr>
              <a:t> my-project</a:t>
            </a:r>
            <a:br>
              <a:rPr kumimoji="0" lang="en-US" altLang="en-US" b="0" i="0" u="none" strike="noStrike" cap="none" normalizeH="0" baseline="0" dirty="0">
                <a:ln>
                  <a:noFill/>
                </a:ln>
                <a:solidFill>
                  <a:srgbClr val="525252"/>
                </a:solidFill>
                <a:effectLst/>
                <a:latin typeface="Roboto Mono"/>
              </a:rPr>
            </a:br>
            <a:r>
              <a:rPr kumimoji="0" lang="en-US" altLang="en-US" b="0" i="0" u="none" strike="noStrike" cap="none" normalizeH="0" baseline="0" dirty="0">
                <a:ln>
                  <a:noFill/>
                </a:ln>
                <a:solidFill>
                  <a:srgbClr val="B3B3B3"/>
                </a:solidFill>
                <a:effectLst/>
                <a:latin typeface="Roboto Mono"/>
              </a:rPr>
              <a:t># install dependencies and go!</a:t>
            </a:r>
            <a:br>
              <a:rPr kumimoji="0" lang="en-US" altLang="en-US" b="0" i="0" u="none" strike="noStrike" cap="none" normalizeH="0" baseline="0" dirty="0">
                <a:ln>
                  <a:noFill/>
                </a:ln>
                <a:solidFill>
                  <a:srgbClr val="525252"/>
                </a:solidFill>
                <a:effectLst/>
                <a:latin typeface="Roboto Mono"/>
              </a:rPr>
            </a:br>
            <a:r>
              <a:rPr kumimoji="0" lang="en-US" altLang="en-US" b="0" i="0" u="none" strike="noStrike" cap="none" normalizeH="0" baseline="0" dirty="0">
                <a:ln>
                  <a:noFill/>
                </a:ln>
                <a:solidFill>
                  <a:srgbClr val="525252"/>
                </a:solidFill>
                <a:effectLst/>
                <a:latin typeface="Roboto Mono"/>
              </a:rPr>
              <a:t>$ </a:t>
            </a:r>
            <a:r>
              <a:rPr kumimoji="0" lang="en-US" altLang="en-US" b="0" i="0" u="none" strike="noStrike" cap="none" normalizeH="0" baseline="0" dirty="0">
                <a:ln>
                  <a:noFill/>
                </a:ln>
                <a:solidFill>
                  <a:srgbClr val="42B983"/>
                </a:solidFill>
                <a:effectLst/>
                <a:latin typeface="Roboto Mono"/>
              </a:rPr>
              <a:t>cd</a:t>
            </a:r>
            <a:r>
              <a:rPr kumimoji="0" lang="en-US" altLang="en-US" b="0" i="0" u="none" strike="noStrike" cap="none" normalizeH="0" baseline="0" dirty="0">
                <a:ln>
                  <a:noFill/>
                </a:ln>
                <a:solidFill>
                  <a:srgbClr val="525252"/>
                </a:solidFill>
                <a:effectLst/>
                <a:latin typeface="Roboto Mono"/>
              </a:rPr>
              <a:t> my-project</a:t>
            </a:r>
            <a:br>
              <a:rPr kumimoji="0" lang="en-US" altLang="en-US" b="0" i="0" u="none" strike="noStrike" cap="none" normalizeH="0" baseline="0" dirty="0">
                <a:ln>
                  <a:noFill/>
                </a:ln>
                <a:solidFill>
                  <a:srgbClr val="525252"/>
                </a:solidFill>
                <a:effectLst/>
                <a:latin typeface="Roboto Mono"/>
              </a:rPr>
            </a:br>
            <a:r>
              <a:rPr kumimoji="0" lang="en-US" altLang="en-US" b="0" i="0" u="none" strike="noStrike" cap="none" normalizeH="0" baseline="0" dirty="0">
                <a:ln>
                  <a:noFill/>
                </a:ln>
                <a:solidFill>
                  <a:srgbClr val="525252"/>
                </a:solidFill>
                <a:effectLst/>
                <a:latin typeface="Roboto Mono"/>
              </a:rPr>
              <a:t>$ </a:t>
            </a:r>
            <a:r>
              <a:rPr kumimoji="0" lang="en-US" altLang="en-US" b="0" i="0" u="none" strike="noStrike" cap="none" normalizeH="0" baseline="0" dirty="0" err="1">
                <a:ln>
                  <a:noFill/>
                </a:ln>
                <a:solidFill>
                  <a:srgbClr val="525252"/>
                </a:solidFill>
                <a:effectLst/>
                <a:latin typeface="Roboto Mono"/>
              </a:rPr>
              <a:t>npm</a:t>
            </a:r>
            <a:r>
              <a:rPr kumimoji="0" lang="en-US" altLang="en-US" b="0" i="0" u="none" strike="noStrike" cap="none" normalizeH="0" baseline="0" dirty="0">
                <a:ln>
                  <a:noFill/>
                </a:ln>
                <a:solidFill>
                  <a:srgbClr val="525252"/>
                </a:solidFill>
                <a:effectLst/>
                <a:latin typeface="Roboto Mono"/>
              </a:rPr>
              <a:t> install</a:t>
            </a:r>
            <a:br>
              <a:rPr kumimoji="0" lang="en-US" altLang="en-US" b="0" i="0" u="none" strike="noStrike" cap="none" normalizeH="0" baseline="0" dirty="0">
                <a:ln>
                  <a:noFill/>
                </a:ln>
                <a:solidFill>
                  <a:srgbClr val="525252"/>
                </a:solidFill>
                <a:effectLst/>
                <a:latin typeface="Roboto Mono"/>
              </a:rPr>
            </a:br>
            <a:r>
              <a:rPr kumimoji="0" lang="en-US" altLang="en-US" b="0" i="0" u="none" strike="noStrike" cap="none" normalizeH="0" baseline="0" dirty="0">
                <a:ln>
                  <a:noFill/>
                </a:ln>
                <a:solidFill>
                  <a:srgbClr val="525252"/>
                </a:solidFill>
                <a:effectLst/>
                <a:latin typeface="Roboto Mono"/>
              </a:rPr>
              <a:t>$ </a:t>
            </a:r>
            <a:r>
              <a:rPr kumimoji="0" lang="en-US" altLang="en-US" b="0" i="0" u="none" strike="noStrike" cap="none" normalizeH="0" baseline="0" dirty="0" err="1">
                <a:ln>
                  <a:noFill/>
                </a:ln>
                <a:solidFill>
                  <a:srgbClr val="525252"/>
                </a:solidFill>
                <a:effectLst/>
                <a:latin typeface="Roboto Mono"/>
              </a:rPr>
              <a:t>npm</a:t>
            </a:r>
            <a:r>
              <a:rPr kumimoji="0" lang="en-US" altLang="en-US" b="0" i="0" u="none" strike="noStrike" cap="none" normalizeH="0" baseline="0" dirty="0">
                <a:ln>
                  <a:noFill/>
                </a:ln>
                <a:solidFill>
                  <a:srgbClr val="525252"/>
                </a:solidFill>
                <a:effectLst/>
                <a:latin typeface="Roboto Mono"/>
              </a:rPr>
              <a:t> run dev</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ángulo 4">
            <a:extLst>
              <a:ext uri="{FF2B5EF4-FFF2-40B4-BE49-F238E27FC236}">
                <a16:creationId xmlns:a16="http://schemas.microsoft.com/office/drawing/2014/main" id="{05282577-D770-48B4-A27B-7BCA33C80E2B}"/>
              </a:ext>
            </a:extLst>
          </p:cNvPr>
          <p:cNvSpPr/>
          <p:nvPr/>
        </p:nvSpPr>
        <p:spPr>
          <a:xfrm>
            <a:off x="7214095" y="3559676"/>
            <a:ext cx="3751270" cy="2308324"/>
          </a:xfrm>
          <a:prstGeom prst="rect">
            <a:avLst/>
          </a:prstGeom>
        </p:spPr>
        <p:txBody>
          <a:bodyPr wrap="square">
            <a:spAutoFit/>
          </a:bodyPr>
          <a:lstStyle/>
          <a:p>
            <a:r>
              <a:rPr lang="en-US" dirty="0">
                <a:ln w="0"/>
                <a:solidFill>
                  <a:schemeClr val="accent1"/>
                </a:solidFill>
                <a:effectLst>
                  <a:outerShdw blurRad="38100" dist="25400" dir="5400000" algn="ctr" rotWithShape="0">
                    <a:srgbClr val="6E747A">
                      <a:alpha val="43000"/>
                    </a:srgbClr>
                  </a:outerShdw>
                </a:effectLst>
              </a:rPr>
              <a:t>El CLI assume un </a:t>
            </a:r>
            <a:r>
              <a:rPr lang="en-US" dirty="0" err="1">
                <a:ln w="0"/>
                <a:solidFill>
                  <a:schemeClr val="accent1"/>
                </a:solidFill>
                <a:effectLst>
                  <a:outerShdw blurRad="38100" dist="25400" dir="5400000" algn="ctr" rotWithShape="0">
                    <a:srgbClr val="6E747A">
                      <a:alpha val="43000"/>
                    </a:srgbClr>
                  </a:outerShdw>
                </a:effectLst>
              </a:rPr>
              <a:t>conocimiento</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previo</a:t>
            </a:r>
            <a:r>
              <a:rPr lang="en-US" dirty="0">
                <a:ln w="0"/>
                <a:solidFill>
                  <a:schemeClr val="accent1"/>
                </a:solidFill>
                <a:effectLst>
                  <a:outerShdw blurRad="38100" dist="25400" dir="5400000" algn="ctr" rotWithShape="0">
                    <a:srgbClr val="6E747A">
                      <a:alpha val="43000"/>
                    </a:srgbClr>
                  </a:outerShdw>
                </a:effectLst>
              </a:rPr>
              <a:t> de Node.js y </a:t>
            </a:r>
            <a:r>
              <a:rPr lang="en-US" dirty="0" err="1">
                <a:ln w="0"/>
                <a:solidFill>
                  <a:schemeClr val="accent1"/>
                </a:solidFill>
                <a:effectLst>
                  <a:outerShdw blurRad="38100" dist="25400" dir="5400000" algn="ctr" rotWithShape="0">
                    <a:srgbClr val="6E747A">
                      <a:alpha val="43000"/>
                    </a:srgbClr>
                  </a:outerShdw>
                </a:effectLst>
              </a:rPr>
              <a:t>sus</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herramientas</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asociadas</a:t>
            </a:r>
            <a:r>
              <a:rPr lang="en-US" dirty="0">
                <a:ln w="0"/>
                <a:solidFill>
                  <a:schemeClr val="accent1"/>
                </a:solidFill>
                <a:effectLst>
                  <a:outerShdw blurRad="38100" dist="25400" dir="5400000" algn="ctr" rotWithShape="0">
                    <a:srgbClr val="6E747A">
                      <a:alpha val="43000"/>
                    </a:srgbClr>
                  </a:outerShdw>
                </a:effectLst>
              </a:rPr>
              <a:t> de </a:t>
            </a:r>
            <a:r>
              <a:rPr lang="en-US" dirty="0" err="1">
                <a:ln w="0"/>
                <a:solidFill>
                  <a:schemeClr val="accent1"/>
                </a:solidFill>
                <a:effectLst>
                  <a:outerShdw blurRad="38100" dist="25400" dir="5400000" algn="ctr" rotWithShape="0">
                    <a:srgbClr val="6E747A">
                      <a:alpha val="43000"/>
                    </a:srgbClr>
                  </a:outerShdw>
                </a:effectLst>
              </a:rPr>
              <a:t>desarrollo</a:t>
            </a:r>
            <a:r>
              <a:rPr lang="en-US" dirty="0">
                <a:ln w="0"/>
                <a:solidFill>
                  <a:schemeClr val="accent1"/>
                </a:solidFill>
                <a:effectLst>
                  <a:outerShdw blurRad="38100" dist="25400" dir="5400000" algn="ctr" rotWithShape="0">
                    <a:srgbClr val="6E747A">
                      <a:alpha val="43000"/>
                    </a:srgbClr>
                  </a:outerShdw>
                </a:effectLst>
              </a:rPr>
              <a:t>. Si </a:t>
            </a:r>
            <a:r>
              <a:rPr lang="en-US" dirty="0" err="1">
                <a:ln w="0"/>
                <a:solidFill>
                  <a:schemeClr val="accent1"/>
                </a:solidFill>
                <a:effectLst>
                  <a:outerShdw blurRad="38100" dist="25400" dir="5400000" algn="ctr" rotWithShape="0">
                    <a:srgbClr val="6E747A">
                      <a:alpha val="43000"/>
                    </a:srgbClr>
                  </a:outerShdw>
                </a:effectLst>
              </a:rPr>
              <a:t>tu</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eres</a:t>
            </a:r>
            <a:r>
              <a:rPr lang="en-US" dirty="0">
                <a:ln w="0"/>
                <a:solidFill>
                  <a:schemeClr val="accent1"/>
                </a:solidFill>
                <a:effectLst>
                  <a:outerShdw blurRad="38100" dist="25400" dir="5400000" algn="ctr" rotWithShape="0">
                    <a:srgbClr val="6E747A">
                      <a:alpha val="43000"/>
                    </a:srgbClr>
                  </a:outerShdw>
                </a:effectLst>
              </a:rPr>
              <a:t> nuevo en el </a:t>
            </a:r>
            <a:r>
              <a:rPr lang="en-US" dirty="0" err="1">
                <a:ln w="0"/>
                <a:solidFill>
                  <a:schemeClr val="accent1"/>
                </a:solidFill>
                <a:effectLst>
                  <a:outerShdw blurRad="38100" dist="25400" dir="5400000" algn="ctr" rotWithShape="0">
                    <a:srgbClr val="6E747A">
                      <a:alpha val="43000"/>
                    </a:srgbClr>
                  </a:outerShdw>
                </a:effectLst>
              </a:rPr>
              <a:t>uso</a:t>
            </a:r>
            <a:r>
              <a:rPr lang="en-US" dirty="0">
                <a:ln w="0"/>
                <a:solidFill>
                  <a:schemeClr val="accent1"/>
                </a:solidFill>
                <a:effectLst>
                  <a:outerShdw blurRad="38100" dist="25400" dir="5400000" algn="ctr" rotWithShape="0">
                    <a:srgbClr val="6E747A">
                      <a:alpha val="43000"/>
                    </a:srgbClr>
                  </a:outerShdw>
                </a:effectLst>
              </a:rPr>
              <a:t> de las </a:t>
            </a:r>
            <a:r>
              <a:rPr lang="en-US" dirty="0" err="1">
                <a:ln w="0"/>
                <a:solidFill>
                  <a:schemeClr val="accent1"/>
                </a:solidFill>
                <a:effectLst>
                  <a:outerShdw blurRad="38100" dist="25400" dir="5400000" algn="ctr" rotWithShape="0">
                    <a:srgbClr val="6E747A">
                      <a:alpha val="43000"/>
                    </a:srgbClr>
                  </a:outerShdw>
                </a:effectLst>
              </a:rPr>
              <a:t>herramientas</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Vue</a:t>
            </a:r>
            <a:r>
              <a:rPr lang="en-US" dirty="0">
                <a:ln w="0"/>
                <a:solidFill>
                  <a:schemeClr val="accent1"/>
                </a:solidFill>
                <a:effectLst>
                  <a:outerShdw blurRad="38100" dist="25400" dir="5400000" algn="ctr" rotWithShape="0">
                    <a:srgbClr val="6E747A">
                      <a:alpha val="43000"/>
                    </a:srgbClr>
                  </a:outerShdw>
                </a:effectLst>
              </a:rPr>
              <a:t> o front-end, </a:t>
            </a:r>
            <a:r>
              <a:rPr lang="en-US" dirty="0" err="1">
                <a:ln w="0"/>
                <a:solidFill>
                  <a:schemeClr val="accent1"/>
                </a:solidFill>
                <a:effectLst>
                  <a:outerShdw blurRad="38100" dist="25400" dir="5400000" algn="ctr" rotWithShape="0">
                    <a:srgbClr val="6E747A">
                      <a:alpha val="43000"/>
                    </a:srgbClr>
                  </a:outerShdw>
                </a:effectLst>
              </a:rPr>
              <a:t>te</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recomendamos</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encarecidamente</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revisar</a:t>
            </a:r>
            <a:r>
              <a:rPr lang="en-US" dirty="0">
                <a:ln w="0"/>
                <a:solidFill>
                  <a:schemeClr val="accent1"/>
                </a:solidFill>
                <a:effectLst>
                  <a:outerShdw blurRad="38100" dist="25400" dir="5400000" algn="ctr" rotWithShape="0">
                    <a:srgbClr val="6E747A">
                      <a:alpha val="43000"/>
                    </a:srgbClr>
                  </a:outerShdw>
                </a:effectLst>
              </a:rPr>
              <a:t> la </a:t>
            </a:r>
            <a:r>
              <a:rPr lang="en-US" dirty="0" err="1">
                <a:ln w="0"/>
                <a:solidFill>
                  <a:schemeClr val="accent1"/>
                </a:solidFill>
                <a:effectLst>
                  <a:outerShdw blurRad="38100" dist="25400" dir="5400000" algn="ctr" rotWithShape="0">
                    <a:srgbClr val="6E747A">
                      <a:alpha val="43000"/>
                    </a:srgbClr>
                  </a:outerShdw>
                </a:effectLst>
              </a:rPr>
              <a:t>guia</a:t>
            </a:r>
            <a:r>
              <a:rPr lang="en-US" dirty="0">
                <a:ln w="0"/>
                <a:solidFill>
                  <a:schemeClr val="accent1"/>
                </a:solidFill>
                <a:effectLst>
                  <a:outerShdw blurRad="38100" dist="25400" dir="5400000" algn="ctr" rotWithShape="0">
                    <a:srgbClr val="6E747A">
                      <a:alpha val="43000"/>
                    </a:srgbClr>
                  </a:outerShdw>
                </a:effectLst>
              </a:rPr>
              <a:t> de </a:t>
            </a:r>
            <a:r>
              <a:rPr lang="en-US" dirty="0" err="1">
                <a:ln w="0"/>
                <a:solidFill>
                  <a:schemeClr val="accent1"/>
                </a:solidFill>
                <a:effectLst>
                  <a:outerShdw blurRad="38100" dist="25400" dir="5400000" algn="ctr" rotWithShape="0">
                    <a:srgbClr val="6E747A">
                      <a:alpha val="43000"/>
                    </a:srgbClr>
                  </a:outerShdw>
                </a:effectLst>
              </a:rPr>
              <a:t>desarrollo</a:t>
            </a:r>
            <a:r>
              <a:rPr lang="en-US" dirty="0">
                <a:ln w="0"/>
                <a:solidFill>
                  <a:schemeClr val="accent1"/>
                </a:solidFill>
                <a:effectLst>
                  <a:outerShdw blurRad="38100" dist="25400" dir="5400000" algn="ctr" rotWithShape="0">
                    <a:srgbClr val="6E747A">
                      <a:alpha val="43000"/>
                    </a:srgbClr>
                  </a:outerShdw>
                </a:effectLst>
              </a:rPr>
              <a:t> </a:t>
            </a:r>
            <a:r>
              <a:rPr lang="en-US" dirty="0" err="1">
                <a:ln w="0"/>
                <a:solidFill>
                  <a:schemeClr val="accent1"/>
                </a:solidFill>
                <a:effectLst>
                  <a:outerShdw blurRad="38100" dist="25400" dir="5400000" algn="ctr" rotWithShape="0">
                    <a:srgbClr val="6E747A">
                      <a:alpha val="43000"/>
                    </a:srgbClr>
                  </a:outerShdw>
                </a:effectLst>
              </a:rPr>
              <a:t>inicial</a:t>
            </a:r>
            <a:r>
              <a:rPr lang="en-US" dirty="0">
                <a:ln w="0"/>
                <a:solidFill>
                  <a:schemeClr val="accent1"/>
                </a:solidFill>
                <a:effectLst>
                  <a:outerShdw blurRad="38100" dist="25400" dir="5400000" algn="ctr" rotWithShape="0">
                    <a:srgbClr val="6E747A">
                      <a:alpha val="43000"/>
                    </a:srgbClr>
                  </a:outerShdw>
                </a:effectLst>
              </a:rPr>
              <a:t> de </a:t>
            </a:r>
            <a:r>
              <a:rPr lang="en-US" dirty="0" err="1">
                <a:ln w="0"/>
                <a:solidFill>
                  <a:schemeClr val="accent1"/>
                </a:solidFill>
                <a:effectLst>
                  <a:outerShdw blurRad="38100" dist="25400" dir="5400000" algn="ctr" rotWithShape="0">
                    <a:srgbClr val="6E747A">
                      <a:alpha val="43000"/>
                    </a:srgbClr>
                  </a:outerShdw>
                </a:effectLst>
              </a:rPr>
              <a:t>Vue</a:t>
            </a:r>
            <a:r>
              <a:rPr lang="en-US" dirty="0">
                <a:ln w="0"/>
                <a:solidFill>
                  <a:schemeClr val="accent1"/>
                </a:solidFill>
                <a:effectLst>
                  <a:outerShdw blurRad="38100" dist="25400" dir="5400000" algn="ctr" rotWithShape="0">
                    <a:srgbClr val="6E747A">
                      <a:alpha val="43000"/>
                    </a:srgbClr>
                  </a:outerShdw>
                </a:effectLst>
              </a:rPr>
              <a:t> antes de </a:t>
            </a:r>
            <a:r>
              <a:rPr lang="en-US" dirty="0" err="1">
                <a:ln w="0"/>
                <a:solidFill>
                  <a:schemeClr val="accent1"/>
                </a:solidFill>
                <a:effectLst>
                  <a:outerShdw blurRad="38100" dist="25400" dir="5400000" algn="ctr" rotWithShape="0">
                    <a:srgbClr val="6E747A">
                      <a:alpha val="43000"/>
                    </a:srgbClr>
                  </a:outerShdw>
                </a:effectLst>
              </a:rPr>
              <a:t>usar</a:t>
            </a:r>
            <a:r>
              <a:rPr lang="en-US" dirty="0">
                <a:ln w="0"/>
                <a:solidFill>
                  <a:schemeClr val="accent1"/>
                </a:solidFill>
                <a:effectLst>
                  <a:outerShdw blurRad="38100" dist="25400" dir="5400000" algn="ctr" rotWithShape="0">
                    <a:srgbClr val="6E747A">
                      <a:alpha val="43000"/>
                    </a:srgbClr>
                  </a:outerShdw>
                </a:effectLst>
              </a:rPr>
              <a:t> el CLI.</a:t>
            </a:r>
          </a:p>
        </p:txBody>
      </p:sp>
    </p:spTree>
    <p:extLst>
      <p:ext uri="{BB962C8B-B14F-4D97-AF65-F5344CB8AC3E}">
        <p14:creationId xmlns:p14="http://schemas.microsoft.com/office/powerpoint/2010/main" val="404846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Templates and Data Binding</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774932" y="1846263"/>
            <a:ext cx="6642137" cy="4329250"/>
          </a:xfrm>
        </p:spPr>
      </p:pic>
    </p:spTree>
    <p:extLst>
      <p:ext uri="{BB962C8B-B14F-4D97-AF65-F5344CB8AC3E}">
        <p14:creationId xmlns:p14="http://schemas.microsoft.com/office/powerpoint/2010/main" val="19559531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 b="764"/>
          <a:stretch/>
        </p:blipFill>
        <p:spPr>
          <a:xfrm>
            <a:off x="490611" y="0"/>
            <a:ext cx="11210779" cy="6858000"/>
          </a:xfrm>
          <a:prstGeom prst="rect">
            <a:avLst/>
          </a:prstGeom>
        </p:spPr>
      </p:pic>
    </p:spTree>
    <p:extLst>
      <p:ext uri="{BB962C8B-B14F-4D97-AF65-F5344CB8AC3E}">
        <p14:creationId xmlns:p14="http://schemas.microsoft.com/office/powerpoint/2010/main" val="144396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err="1"/>
              <a:t>Manipulación</a:t>
            </a:r>
            <a:r>
              <a:rPr lang="en-GB" dirty="0"/>
              <a:t> de la </a:t>
            </a:r>
            <a:r>
              <a:rPr lang="en-GB" dirty="0" err="1"/>
              <a:t>estructura</a:t>
            </a:r>
            <a:r>
              <a:rPr lang="en-GB" dirty="0"/>
              <a:t> del DOM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228933" y="1846263"/>
            <a:ext cx="9794460" cy="4022725"/>
          </a:xfrm>
        </p:spPr>
      </p:pic>
    </p:spTree>
    <p:extLst>
      <p:ext uri="{BB962C8B-B14F-4D97-AF65-F5344CB8AC3E}">
        <p14:creationId xmlns:p14="http://schemas.microsoft.com/office/powerpoint/2010/main" val="12395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666"/>
          <a:stretch/>
        </p:blipFill>
        <p:spPr>
          <a:xfrm>
            <a:off x="458491" y="0"/>
            <a:ext cx="11275018" cy="6858000"/>
          </a:xfrm>
          <a:prstGeom prst="rect">
            <a:avLst/>
          </a:prstGeom>
        </p:spPr>
      </p:pic>
    </p:spTree>
    <p:extLst>
      <p:ext uri="{BB962C8B-B14F-4D97-AF65-F5344CB8AC3E}">
        <p14:creationId xmlns:p14="http://schemas.microsoft.com/office/powerpoint/2010/main" val="67044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Two-Way Data Binding</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147763" y="2454275"/>
            <a:ext cx="9956800" cy="2806700"/>
          </a:xfrm>
        </p:spPr>
      </p:pic>
    </p:spTree>
    <p:extLst>
      <p:ext uri="{BB962C8B-B14F-4D97-AF65-F5344CB8AC3E}">
        <p14:creationId xmlns:p14="http://schemas.microsoft.com/office/powerpoint/2010/main" val="17636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4524"/>
          <a:stretch/>
        </p:blipFill>
        <p:spPr>
          <a:xfrm>
            <a:off x="229930" y="0"/>
            <a:ext cx="11732140" cy="6858000"/>
          </a:xfrm>
          <a:prstGeom prst="rect">
            <a:avLst/>
          </a:prstGeom>
        </p:spPr>
      </p:pic>
    </p:spTree>
    <p:extLst>
      <p:ext uri="{BB962C8B-B14F-4D97-AF65-F5344CB8AC3E}">
        <p14:creationId xmlns:p14="http://schemas.microsoft.com/office/powerpoint/2010/main" val="13360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err="1"/>
              <a:t>Vue</a:t>
            </a:r>
            <a:r>
              <a:rPr lang="en-GB" dirty="0"/>
              <a:t> </a:t>
            </a:r>
            <a:r>
              <a:rPr lang="en-GB" dirty="0" err="1"/>
              <a:t>puede</a:t>
            </a:r>
            <a:r>
              <a:rPr lang="en-GB" dirty="0"/>
              <a:t> </a:t>
            </a:r>
            <a:r>
              <a:rPr lang="en-GB" dirty="0" err="1"/>
              <a:t>ser</a:t>
            </a:r>
            <a:r>
              <a:rPr lang="en-GB" dirty="0"/>
              <a:t> </a:t>
            </a:r>
            <a:r>
              <a:rPr lang="en-GB" dirty="0" err="1"/>
              <a:t>fácilmente</a:t>
            </a:r>
            <a:r>
              <a:rPr lang="en-GB" dirty="0"/>
              <a:t> </a:t>
            </a:r>
            <a:r>
              <a:rPr lang="en-GB" dirty="0" err="1"/>
              <a:t>integrado</a:t>
            </a:r>
            <a:endParaRPr lang="en-GB" dirty="0"/>
          </a:p>
        </p:txBody>
      </p:sp>
      <p:sp>
        <p:nvSpPr>
          <p:cNvPr id="5" name="Subtitle 4"/>
          <p:cNvSpPr>
            <a:spLocks noGrp="1"/>
          </p:cNvSpPr>
          <p:nvPr>
            <p:ph type="subTitle" idx="1"/>
          </p:nvPr>
        </p:nvSpPr>
        <p:spPr/>
        <p:txBody>
          <a:bodyPr/>
          <a:lstStyle/>
          <a:p>
            <a:r>
              <a:rPr lang="en-GB" sz="4800" b="1" dirty="0"/>
              <a:t>LARGE</a:t>
            </a:r>
            <a:r>
              <a:rPr lang="en-GB" dirty="0"/>
              <a:t> or </a:t>
            </a:r>
            <a:r>
              <a:rPr lang="en-GB" sz="1800" dirty="0"/>
              <a:t>small</a:t>
            </a:r>
          </a:p>
        </p:txBody>
      </p:sp>
    </p:spTree>
    <p:extLst>
      <p:ext uri="{BB962C8B-B14F-4D97-AF65-F5344CB8AC3E}">
        <p14:creationId xmlns:p14="http://schemas.microsoft.com/office/powerpoint/2010/main" val="1364211776"/>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Components</a:t>
            </a:r>
          </a:p>
        </p:txBody>
      </p:sp>
      <p:pic>
        <p:nvPicPr>
          <p:cNvPr id="11" name="Content Placeholder 10"/>
          <p:cNvPicPr>
            <a:picLocks noGrp="1" noChangeAspect="1"/>
          </p:cNvPicPr>
          <p:nvPr>
            <p:ph idx="1"/>
          </p:nvPr>
        </p:nvPicPr>
        <p:blipFill>
          <a:blip r:embed="rId2"/>
          <a:stretch>
            <a:fillRect/>
          </a:stretch>
        </p:blipFill>
        <p:spPr>
          <a:xfrm>
            <a:off x="1096963" y="1911761"/>
            <a:ext cx="10058400" cy="3891728"/>
          </a:xfrm>
          <a:prstGeom prst="rect">
            <a:avLst/>
          </a:prstGeom>
        </p:spPr>
      </p:pic>
    </p:spTree>
    <p:extLst>
      <p:ext uri="{BB962C8B-B14F-4D97-AF65-F5344CB8AC3E}">
        <p14:creationId xmlns:p14="http://schemas.microsoft.com/office/powerpoint/2010/main" val="10963797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9C737D-53F3-4601-A803-3D0EB4BB63C0}"/>
              </a:ext>
            </a:extLst>
          </p:cNvPr>
          <p:cNvSpPr>
            <a:spLocks noGrp="1"/>
          </p:cNvSpPr>
          <p:nvPr>
            <p:ph type="title"/>
          </p:nvPr>
        </p:nvSpPr>
        <p:spPr/>
        <p:txBody>
          <a:bodyPr/>
          <a:lstStyle/>
          <a:p>
            <a:r>
              <a:rPr lang="es-BO" dirty="0"/>
              <a:t>¿Que es Vue.js?</a:t>
            </a:r>
            <a:endParaRPr lang="en-US" dirty="0"/>
          </a:p>
        </p:txBody>
      </p:sp>
      <p:sp>
        <p:nvSpPr>
          <p:cNvPr id="3" name="Marcador de contenido 2">
            <a:extLst>
              <a:ext uri="{FF2B5EF4-FFF2-40B4-BE49-F238E27FC236}">
                <a16:creationId xmlns:a16="http://schemas.microsoft.com/office/drawing/2014/main" id="{DCB24925-9CC4-4F01-8256-DD0EE9AEB24F}"/>
              </a:ext>
            </a:extLst>
          </p:cNvPr>
          <p:cNvSpPr>
            <a:spLocks noGrp="1"/>
          </p:cNvSpPr>
          <p:nvPr>
            <p:ph idx="1"/>
          </p:nvPr>
        </p:nvSpPr>
        <p:spPr/>
        <p:txBody>
          <a:bodyPr/>
          <a:lstStyle/>
          <a:p>
            <a:r>
              <a:rPr lang="es-ES" dirty="0"/>
              <a:t>Es un Framework progresivo, es decir, es un Framework que sirve para consumir interfaz del usuario.</a:t>
            </a:r>
          </a:p>
          <a:p>
            <a:endParaRPr lang="es-ES" dirty="0"/>
          </a:p>
          <a:p>
            <a:r>
              <a:rPr lang="es-ES" dirty="0"/>
              <a:t>Fue creado por Evan </a:t>
            </a:r>
            <a:r>
              <a:rPr lang="es-ES" dirty="0" err="1"/>
              <a:t>You</a:t>
            </a:r>
            <a:r>
              <a:rPr lang="es-ES" dirty="0"/>
              <a:t> que trabajaba en Google realizando prototipos y en el </a:t>
            </a:r>
            <a:r>
              <a:rPr lang="es-ES" dirty="0" err="1"/>
              <a:t>core</a:t>
            </a:r>
            <a:r>
              <a:rPr lang="es-ES" dirty="0"/>
              <a:t> del Framework de </a:t>
            </a:r>
            <a:r>
              <a:rPr lang="es-ES" dirty="0" err="1"/>
              <a:t>Meteor</a:t>
            </a:r>
            <a:r>
              <a:rPr lang="es-ES" dirty="0"/>
              <a:t>, hasta que pensó en otra forma de hacer una opción más fácil que abarcara las necesidades a la hora de hacer prototipos. Así surgió </a:t>
            </a:r>
            <a:r>
              <a:rPr lang="es-ES" dirty="0" err="1"/>
              <a:t>Vue</a:t>
            </a:r>
            <a:r>
              <a:rPr lang="es-ES" dirty="0"/>
              <a:t> en el 2014, desde entonces ha tenido una gran evolución y sigue creciendo en su versión 2 cada vez más y  más.</a:t>
            </a:r>
            <a:endParaRPr lang="en-US" dirty="0"/>
          </a:p>
        </p:txBody>
      </p:sp>
    </p:spTree>
    <p:extLst>
      <p:ext uri="{BB962C8B-B14F-4D97-AF65-F5344CB8AC3E}">
        <p14:creationId xmlns:p14="http://schemas.microsoft.com/office/powerpoint/2010/main" val="27796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Components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96963" y="2672128"/>
            <a:ext cx="10058400" cy="2370995"/>
          </a:xfrm>
        </p:spPr>
      </p:pic>
    </p:spTree>
    <p:extLst>
      <p:ext uri="{BB962C8B-B14F-4D97-AF65-F5344CB8AC3E}">
        <p14:creationId xmlns:p14="http://schemas.microsoft.com/office/powerpoint/2010/main" val="267938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Components</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96963" y="2672128"/>
            <a:ext cx="10058400" cy="2370995"/>
          </a:xfrm>
        </p:spPr>
      </p:pic>
    </p:spTree>
    <p:extLst>
      <p:ext uri="{BB962C8B-B14F-4D97-AF65-F5344CB8AC3E}">
        <p14:creationId xmlns:p14="http://schemas.microsoft.com/office/powerpoint/2010/main" val="1968019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Scaling down</a:t>
            </a:r>
          </a:p>
        </p:txBody>
      </p:sp>
      <p:pic>
        <p:nvPicPr>
          <p:cNvPr id="6" name="Content Placeholder 2"/>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755420" y="1846263"/>
            <a:ext cx="6681160" cy="4354685"/>
          </a:xfrm>
          <a:prstGeom prst="rect">
            <a:avLst/>
          </a:prstGeom>
        </p:spPr>
      </p:pic>
      <p:sp>
        <p:nvSpPr>
          <p:cNvPr id="3" name="TextBox 2"/>
          <p:cNvSpPr txBox="1"/>
          <p:nvPr/>
        </p:nvSpPr>
        <p:spPr>
          <a:xfrm>
            <a:off x="2902225" y="1643270"/>
            <a:ext cx="1272209" cy="707886"/>
          </a:xfrm>
          <a:prstGeom prst="rect">
            <a:avLst/>
          </a:prstGeom>
          <a:noFill/>
        </p:spPr>
        <p:txBody>
          <a:bodyPr wrap="square" rtlCol="0">
            <a:spAutoFit/>
          </a:bodyPr>
          <a:lstStyle/>
          <a:p>
            <a:r>
              <a:rPr lang="mr-IN" sz="4000"/>
              <a:t>…</a:t>
            </a:r>
            <a:endParaRPr lang="en-GB" sz="4000" dirty="0"/>
          </a:p>
        </p:txBody>
      </p:sp>
      <p:sp>
        <p:nvSpPr>
          <p:cNvPr id="8" name="TextBox 7"/>
          <p:cNvSpPr txBox="1"/>
          <p:nvPr/>
        </p:nvSpPr>
        <p:spPr>
          <a:xfrm>
            <a:off x="2908853" y="2789584"/>
            <a:ext cx="1272209" cy="707886"/>
          </a:xfrm>
          <a:prstGeom prst="rect">
            <a:avLst/>
          </a:prstGeom>
          <a:noFill/>
        </p:spPr>
        <p:txBody>
          <a:bodyPr wrap="square" rtlCol="0">
            <a:spAutoFit/>
          </a:bodyPr>
          <a:lstStyle/>
          <a:p>
            <a:r>
              <a:rPr lang="mr-IN" sz="4000" dirty="0"/>
              <a:t>…</a:t>
            </a:r>
            <a:endParaRPr lang="en-GB" sz="4000" dirty="0"/>
          </a:p>
        </p:txBody>
      </p:sp>
    </p:spTree>
    <p:extLst>
      <p:ext uri="{BB962C8B-B14F-4D97-AF65-F5344CB8AC3E}">
        <p14:creationId xmlns:p14="http://schemas.microsoft.com/office/powerpoint/2010/main" val="213205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t>Scaling down</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3069919"/>
            <a:ext cx="10058400" cy="1575412"/>
          </a:xfrm>
        </p:spPr>
      </p:pic>
      <p:sp>
        <p:nvSpPr>
          <p:cNvPr id="6" name="Content Placeholder 1"/>
          <p:cNvSpPr txBox="1">
            <a:spLocks/>
          </p:cNvSpPr>
          <p:nvPr/>
        </p:nvSpPr>
        <p:spPr>
          <a:xfrm>
            <a:off x="1097280" y="2279374"/>
            <a:ext cx="10058400" cy="79054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Helvetica Neue" charset="0"/>
                <a:ea typeface="Helvetica Neue" charset="0"/>
                <a:cs typeface="Helvetica Neue"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Helvetica Neue" charset="0"/>
                <a:ea typeface="Helvetica Neue" charset="0"/>
                <a:cs typeface="Helvetica Neue"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Helvetica Neue" charset="0"/>
                <a:ea typeface="Helvetica Neue" charset="0"/>
                <a:cs typeface="Helvetica Neue"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Helvetica Neue" charset="0"/>
                <a:ea typeface="Helvetica Neue" charset="0"/>
                <a:cs typeface="Helvetica Neue"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Helvetica Neue" charset="0"/>
                <a:ea typeface="Helvetica Neue" charset="0"/>
                <a:cs typeface="Helvetica Neue"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sz="3600" dirty="0"/>
              <a:t>No </a:t>
            </a:r>
            <a:r>
              <a:rPr lang="en-GB" sz="3600" dirty="0" err="1"/>
              <a:t>tienes</a:t>
            </a:r>
            <a:r>
              <a:rPr lang="en-GB" sz="3600" dirty="0"/>
              <a:t> el JavaScript? No hay </a:t>
            </a:r>
            <a:r>
              <a:rPr lang="en-GB" sz="3600" dirty="0" err="1"/>
              <a:t>problema</a:t>
            </a:r>
            <a:r>
              <a:rPr lang="en-GB" sz="3600" dirty="0"/>
              <a:t>!</a:t>
            </a:r>
          </a:p>
        </p:txBody>
      </p:sp>
    </p:spTree>
    <p:extLst>
      <p:ext uri="{BB962C8B-B14F-4D97-AF65-F5344CB8AC3E}">
        <p14:creationId xmlns:p14="http://schemas.microsoft.com/office/powerpoint/2010/main" val="2064951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err="1"/>
              <a:t>Vue</a:t>
            </a:r>
            <a:r>
              <a:rPr lang="en-GB" dirty="0"/>
              <a:t> </a:t>
            </a:r>
            <a:r>
              <a:rPr lang="en-GB" dirty="0" err="1"/>
              <a:t>es</a:t>
            </a:r>
            <a:r>
              <a:rPr lang="en-GB" dirty="0"/>
              <a:t> </a:t>
            </a:r>
            <a:r>
              <a:rPr lang="en-GB" dirty="0" err="1"/>
              <a:t>menos</a:t>
            </a:r>
            <a:r>
              <a:rPr lang="en-GB" dirty="0"/>
              <a:t> </a:t>
            </a:r>
            <a:r>
              <a:rPr lang="en-GB" dirty="0" err="1"/>
              <a:t>complejo</a:t>
            </a:r>
            <a:endParaRPr lang="en-GB" dirty="0"/>
          </a:p>
        </p:txBody>
      </p:sp>
      <p:sp>
        <p:nvSpPr>
          <p:cNvPr id="5" name="Subtitle 4"/>
          <p:cNvSpPr>
            <a:spLocks noGrp="1"/>
          </p:cNvSpPr>
          <p:nvPr>
            <p:ph type="subTitle" idx="1"/>
          </p:nvPr>
        </p:nvSpPr>
        <p:spPr/>
        <p:txBody>
          <a:bodyPr/>
          <a:lstStyle/>
          <a:p>
            <a:r>
              <a:rPr lang="en-GB" dirty="0" err="1"/>
              <a:t>Comparado</a:t>
            </a:r>
            <a:r>
              <a:rPr lang="en-GB" dirty="0"/>
              <a:t> con </a:t>
            </a:r>
            <a:r>
              <a:rPr lang="en-GB" dirty="0" err="1"/>
              <a:t>otros</a:t>
            </a:r>
            <a:r>
              <a:rPr lang="en-GB" dirty="0"/>
              <a:t> frameworks</a:t>
            </a:r>
          </a:p>
        </p:txBody>
      </p:sp>
    </p:spTree>
    <p:extLst>
      <p:ext uri="{BB962C8B-B14F-4D97-AF65-F5344CB8AC3E}">
        <p14:creationId xmlns:p14="http://schemas.microsoft.com/office/powerpoint/2010/main" val="1211687488"/>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Limpio</a:t>
            </a:r>
            <a:r>
              <a:rPr lang="en-GB" dirty="0"/>
              <a:t> y simple</a:t>
            </a:r>
          </a:p>
        </p:txBody>
      </p:sp>
      <p:sp>
        <p:nvSpPr>
          <p:cNvPr id="3" name="Content Placeholder 2"/>
          <p:cNvSpPr>
            <a:spLocks noGrp="1"/>
          </p:cNvSpPr>
          <p:nvPr>
            <p:ph idx="1"/>
          </p:nvPr>
        </p:nvSpPr>
        <p:spPr/>
        <p:txBody>
          <a:bodyPr>
            <a:normAutofit/>
          </a:bodyPr>
          <a:lstStyle/>
          <a:p>
            <a:r>
              <a:rPr lang="en-GB" sz="2400" dirty="0" err="1"/>
              <a:t>Vue</a:t>
            </a:r>
            <a:r>
              <a:rPr lang="en-GB" sz="2400" dirty="0"/>
              <a:t> </a:t>
            </a:r>
            <a:r>
              <a:rPr lang="en-GB" sz="2400" dirty="0" err="1"/>
              <a:t>fue</a:t>
            </a:r>
            <a:r>
              <a:rPr lang="en-GB" sz="2400" dirty="0"/>
              <a:t> </a:t>
            </a:r>
            <a:r>
              <a:rPr lang="en-GB" sz="2400" dirty="0" err="1"/>
              <a:t>creado</a:t>
            </a:r>
            <a:r>
              <a:rPr lang="en-GB" sz="2400" dirty="0"/>
              <a:t> </a:t>
            </a:r>
            <a:r>
              <a:rPr lang="en-GB" sz="2400" dirty="0" err="1"/>
              <a:t>por</a:t>
            </a:r>
            <a:r>
              <a:rPr lang="en-GB" sz="2400" dirty="0"/>
              <a:t> Evan You </a:t>
            </a:r>
            <a:r>
              <a:rPr lang="en-GB" sz="2400" dirty="0" err="1"/>
              <a:t>luego</a:t>
            </a:r>
            <a:r>
              <a:rPr lang="en-GB" sz="2400" dirty="0"/>
              <a:t> de </a:t>
            </a:r>
            <a:r>
              <a:rPr lang="en-GB" sz="2400" dirty="0" err="1"/>
              <a:t>haber</a:t>
            </a:r>
            <a:r>
              <a:rPr lang="en-GB" sz="2400" dirty="0"/>
              <a:t> </a:t>
            </a:r>
            <a:r>
              <a:rPr lang="en-GB" sz="2400" dirty="0" err="1"/>
              <a:t>trabajado</a:t>
            </a:r>
            <a:r>
              <a:rPr lang="en-GB" sz="2400" dirty="0"/>
              <a:t> en google con AngularJS. </a:t>
            </a:r>
          </a:p>
          <a:p>
            <a:r>
              <a:rPr lang="en-GB" sz="3600" dirty="0"/>
              <a:t>“</a:t>
            </a:r>
            <a:r>
              <a:rPr lang="es-ES" sz="3600" dirty="0"/>
              <a:t>Pensé, ¿y si pudiera extraer la parte que realmente me gustaba de Angular y construir algo realmente ligero sin todos los conceptos extra involucrados?</a:t>
            </a:r>
            <a:r>
              <a:rPr lang="en-GB" sz="3600" dirty="0"/>
              <a:t>”</a:t>
            </a:r>
          </a:p>
        </p:txBody>
      </p:sp>
    </p:spTree>
    <p:extLst>
      <p:ext uri="{BB962C8B-B14F-4D97-AF65-F5344CB8AC3E}">
        <p14:creationId xmlns:p14="http://schemas.microsoft.com/office/powerpoint/2010/main" val="19196272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GB" dirty="0"/>
              <a:t>“</a:t>
            </a:r>
            <a:r>
              <a:rPr lang="en-GB" dirty="0" err="1"/>
              <a:t>Inicio</a:t>
            </a:r>
            <a:r>
              <a:rPr lang="en-GB" dirty="0"/>
              <a:t> Rapido” en </a:t>
            </a:r>
            <a:r>
              <a:rPr lang="en-GB" dirty="0" err="1"/>
              <a:t>otros</a:t>
            </a:r>
            <a:r>
              <a:rPr lang="en-GB" dirty="0"/>
              <a:t> frameworks</a:t>
            </a:r>
          </a:p>
        </p:txBody>
      </p:sp>
      <p:sp>
        <p:nvSpPr>
          <p:cNvPr id="15" name="Content Placeholder 14"/>
          <p:cNvSpPr>
            <a:spLocks noGrp="1"/>
          </p:cNvSpPr>
          <p:nvPr>
            <p:ph sz="half" idx="1"/>
          </p:nvPr>
        </p:nvSpPr>
        <p:spPr/>
        <p:txBody>
          <a:bodyPr>
            <a:normAutofit/>
          </a:bodyPr>
          <a:lstStyle/>
          <a:p>
            <a:pPr lvl="0">
              <a:buClr>
                <a:srgbClr val="E48312"/>
              </a:buClr>
            </a:pPr>
            <a:r>
              <a:rPr lang="en-GB" sz="2800" b="1" dirty="0">
                <a:solidFill>
                  <a:srgbClr val="000000">
                    <a:lumMod val="75000"/>
                    <a:lumOff val="25000"/>
                  </a:srgbClr>
                </a:solidFill>
              </a:rPr>
              <a:t>Angular</a:t>
            </a:r>
          </a:p>
          <a:p>
            <a:pPr lvl="0">
              <a:buClr>
                <a:srgbClr val="E48312"/>
              </a:buClr>
            </a:pPr>
            <a:r>
              <a:rPr lang="en-GB" sz="2800" dirty="0">
                <a:solidFill>
                  <a:srgbClr val="000000">
                    <a:lumMod val="75000"/>
                    <a:lumOff val="25000"/>
                  </a:srgbClr>
                </a:solidFill>
              </a:rPr>
              <a:t>ES2015 JavaScript / </a:t>
            </a:r>
            <a:r>
              <a:rPr lang="en-GB" sz="2800" dirty="0" err="1">
                <a:solidFill>
                  <a:srgbClr val="000000">
                    <a:lumMod val="75000"/>
                    <a:lumOff val="25000"/>
                  </a:srgbClr>
                </a:solidFill>
              </a:rPr>
              <a:t>TypeScript</a:t>
            </a:r>
            <a:endParaRPr lang="en-GB" sz="2800" dirty="0">
              <a:solidFill>
                <a:srgbClr val="000000">
                  <a:lumMod val="75000"/>
                  <a:lumOff val="25000"/>
                </a:srgbClr>
              </a:solidFill>
            </a:endParaRPr>
          </a:p>
          <a:p>
            <a:pPr lvl="0">
              <a:buClr>
                <a:srgbClr val="E48312"/>
              </a:buClr>
            </a:pPr>
            <a:r>
              <a:rPr lang="en-GB" sz="2800" dirty="0">
                <a:solidFill>
                  <a:srgbClr val="000000">
                    <a:lumMod val="75000"/>
                    <a:lumOff val="25000"/>
                  </a:srgbClr>
                </a:solidFill>
              </a:rPr>
              <a:t>NPM with 18 dependencies</a:t>
            </a:r>
          </a:p>
          <a:p>
            <a:pPr lvl="0">
              <a:buClr>
                <a:srgbClr val="E48312"/>
              </a:buClr>
            </a:pPr>
            <a:r>
              <a:rPr lang="en-GB" sz="2800" dirty="0">
                <a:solidFill>
                  <a:srgbClr val="000000">
                    <a:lumMod val="75000"/>
                    <a:lumOff val="25000"/>
                  </a:srgbClr>
                </a:solidFill>
              </a:rPr>
              <a:t>4 files</a:t>
            </a:r>
          </a:p>
          <a:p>
            <a:pPr lvl="0">
              <a:buClr>
                <a:srgbClr val="E48312"/>
              </a:buClr>
            </a:pPr>
            <a:r>
              <a:rPr lang="en-GB" sz="2800" dirty="0">
                <a:solidFill>
                  <a:srgbClr val="000000">
                    <a:lumMod val="75000"/>
                    <a:lumOff val="25000"/>
                  </a:srgbClr>
                </a:solidFill>
              </a:rPr>
              <a:t>Over 3,000 words</a:t>
            </a:r>
          </a:p>
          <a:p>
            <a:pPr lvl="0">
              <a:buClr>
                <a:srgbClr val="E48312"/>
              </a:buClr>
            </a:pPr>
            <a:r>
              <a:rPr lang="mr-IN" sz="2800" dirty="0">
                <a:solidFill>
                  <a:srgbClr val="000000">
                    <a:lumMod val="75000"/>
                    <a:lumOff val="25000"/>
                  </a:srgbClr>
                </a:solidFill>
              </a:rPr>
              <a:t>…</a:t>
            </a:r>
            <a:endParaRPr lang="en-GB" sz="2800" dirty="0">
              <a:solidFill>
                <a:srgbClr val="000000">
                  <a:lumMod val="75000"/>
                  <a:lumOff val="25000"/>
                </a:srgbClr>
              </a:solidFill>
            </a:endParaRPr>
          </a:p>
        </p:txBody>
      </p:sp>
      <p:sp>
        <p:nvSpPr>
          <p:cNvPr id="2" name="Content Placeholder 1"/>
          <p:cNvSpPr>
            <a:spLocks noGrp="1"/>
          </p:cNvSpPr>
          <p:nvPr>
            <p:ph sz="half" idx="2"/>
          </p:nvPr>
        </p:nvSpPr>
        <p:spPr/>
        <p:txBody>
          <a:bodyPr>
            <a:normAutofit/>
          </a:bodyPr>
          <a:lstStyle/>
          <a:p>
            <a:r>
              <a:rPr lang="en-GB" sz="2800" b="1" dirty="0"/>
              <a:t>React</a:t>
            </a:r>
          </a:p>
          <a:p>
            <a:r>
              <a:rPr lang="en-GB" sz="2800" dirty="0"/>
              <a:t>JSX</a:t>
            </a:r>
          </a:p>
          <a:p>
            <a:r>
              <a:rPr lang="en-GB" sz="2800" dirty="0"/>
              <a:t>ES2015+</a:t>
            </a:r>
          </a:p>
          <a:p>
            <a:r>
              <a:rPr lang="en-GB" sz="2800" dirty="0"/>
              <a:t>React class syntax</a:t>
            </a:r>
          </a:p>
          <a:p>
            <a:r>
              <a:rPr lang="mr-IN" sz="2800" dirty="0"/>
              <a:t>…</a:t>
            </a:r>
            <a:endParaRPr lang="en-GB" sz="2800" dirty="0"/>
          </a:p>
        </p:txBody>
      </p:sp>
    </p:spTree>
    <p:extLst>
      <p:ext uri="{BB962C8B-B14F-4D97-AF65-F5344CB8AC3E}">
        <p14:creationId xmlns:p14="http://schemas.microsoft.com/office/powerpoint/2010/main" val="4804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GB" dirty="0" err="1"/>
              <a:t>Inicicio</a:t>
            </a:r>
            <a:r>
              <a:rPr lang="en-GB" dirty="0"/>
              <a:t> Rapido en </a:t>
            </a:r>
            <a:r>
              <a:rPr lang="en-GB" dirty="0" err="1"/>
              <a:t>Vue</a:t>
            </a:r>
            <a:endParaRPr lang="en-GB" dirty="0"/>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118822" y="1846263"/>
            <a:ext cx="5954356" cy="4597075"/>
          </a:xfrm>
        </p:spPr>
      </p:pic>
    </p:spTree>
    <p:extLst>
      <p:ext uri="{BB962C8B-B14F-4D97-AF65-F5344CB8AC3E}">
        <p14:creationId xmlns:p14="http://schemas.microsoft.com/office/powerpoint/2010/main" val="512186204"/>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Comparativo</a:t>
            </a:r>
            <a:r>
              <a:rPr lang="en-GB" dirty="0"/>
              <a:t> de </a:t>
            </a:r>
            <a:r>
              <a:rPr lang="en-GB" dirty="0" err="1"/>
              <a:t>Velocidad</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09042069"/>
              </p:ext>
            </p:extLst>
          </p:nvPr>
        </p:nvGraphicFramePr>
        <p:xfrm>
          <a:off x="1097290" y="1846019"/>
          <a:ext cx="10058392" cy="4440026"/>
        </p:xfrm>
        <a:graphic>
          <a:graphicData uri="http://schemas.openxmlformats.org/drawingml/2006/table">
            <a:tbl>
              <a:tblPr/>
              <a:tblGrid>
                <a:gridCol w="2514598">
                  <a:extLst>
                    <a:ext uri="{9D8B030D-6E8A-4147-A177-3AD203B41FA5}">
                      <a16:colId xmlns:a16="http://schemas.microsoft.com/office/drawing/2014/main" val="20000"/>
                    </a:ext>
                  </a:extLst>
                </a:gridCol>
                <a:gridCol w="2514598">
                  <a:extLst>
                    <a:ext uri="{9D8B030D-6E8A-4147-A177-3AD203B41FA5}">
                      <a16:colId xmlns:a16="http://schemas.microsoft.com/office/drawing/2014/main" val="20001"/>
                    </a:ext>
                  </a:extLst>
                </a:gridCol>
                <a:gridCol w="2514598">
                  <a:extLst>
                    <a:ext uri="{9D8B030D-6E8A-4147-A177-3AD203B41FA5}">
                      <a16:colId xmlns:a16="http://schemas.microsoft.com/office/drawing/2014/main" val="20002"/>
                    </a:ext>
                  </a:extLst>
                </a:gridCol>
                <a:gridCol w="2514598">
                  <a:extLst>
                    <a:ext uri="{9D8B030D-6E8A-4147-A177-3AD203B41FA5}">
                      <a16:colId xmlns:a16="http://schemas.microsoft.com/office/drawing/2014/main" val="20003"/>
                    </a:ext>
                  </a:extLst>
                </a:gridCol>
              </a:tblGrid>
              <a:tr h="146381">
                <a:tc>
                  <a:txBody>
                    <a:bodyPr/>
                    <a:lstStyle/>
                    <a:p>
                      <a:endParaRPr lang="tr-TR" sz="500" b="1" dirty="0">
                        <a:effectLst/>
                      </a:endParaRP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US" sz="2400" b="1" dirty="0">
                          <a:effectLst/>
                        </a:rPr>
                        <a:t>Angular 2</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nl-NL" sz="2400" b="1" dirty="0" err="1">
                          <a:effectLst/>
                        </a:rPr>
                        <a:t>React</a:t>
                      </a:r>
                      <a:r>
                        <a:rPr lang="nl-NL" sz="2400" b="1" dirty="0">
                          <a:effectLst/>
                        </a:rPr>
                        <a:t> 15</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en-US" sz="2400" b="1" dirty="0" err="1">
                          <a:effectLst/>
                        </a:rPr>
                        <a:t>Vue</a:t>
                      </a:r>
                      <a:r>
                        <a:rPr lang="en-US" sz="2400" b="1" dirty="0">
                          <a:effectLst/>
                        </a:rPr>
                        <a:t> 2</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40433">
                <a:tc>
                  <a:txBody>
                    <a:bodyPr/>
                    <a:lstStyle/>
                    <a:p>
                      <a:r>
                        <a:rPr lang="en-US" sz="800" b="1" dirty="0">
                          <a:solidFill>
                            <a:schemeClr val="tx1">
                              <a:lumMod val="50000"/>
                              <a:lumOff val="50000"/>
                            </a:schemeClr>
                          </a:solidFill>
                          <a:effectLst/>
                        </a:rPr>
                        <a:t>create </a:t>
                      </a:r>
                      <a:r>
                        <a:rPr lang="en-US" sz="800" b="1" dirty="0" err="1">
                          <a:solidFill>
                            <a:schemeClr val="tx1">
                              <a:lumMod val="50000"/>
                              <a:lumOff val="50000"/>
                            </a:schemeClr>
                          </a:solidFill>
                          <a:effectLst/>
                        </a:rPr>
                        <a:t>rowsDuration</a:t>
                      </a:r>
                      <a:r>
                        <a:rPr lang="en-US" sz="800" b="1" dirty="0">
                          <a:solidFill>
                            <a:schemeClr val="tx1">
                              <a:lumMod val="50000"/>
                              <a:lumOff val="50000"/>
                            </a:schemeClr>
                          </a:solidFill>
                          <a:effectLst/>
                        </a:rPr>
                        <a:t> for creating 1000 rows after the page loaded.</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is-IS" sz="800">
                          <a:solidFill>
                            <a:schemeClr val="tx1">
                              <a:lumMod val="50000"/>
                              <a:lumOff val="50000"/>
                            </a:schemeClr>
                          </a:solidFill>
                          <a:effectLst/>
                        </a:rPr>
                        <a:t>198.067.91</a:t>
                      </a:r>
                      <a:br>
                        <a:rPr lang="is-IS" sz="800">
                          <a:solidFill>
                            <a:schemeClr val="tx1">
                              <a:lumMod val="50000"/>
                              <a:lumOff val="50000"/>
                            </a:schemeClr>
                          </a:solidFill>
                          <a:effectLst/>
                        </a:rPr>
                      </a:br>
                      <a:r>
                        <a:rPr lang="is-IS" sz="800">
                          <a:solidFill>
                            <a:schemeClr val="tx1">
                              <a:lumMod val="50000"/>
                              <a:lumOff val="50000"/>
                            </a:schemeClr>
                          </a:solidFill>
                          <a:effectLst/>
                        </a:rPr>
                        <a:t>(1.69)</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CEDE82"/>
                    </a:solidFill>
                  </a:tcPr>
                </a:tc>
                <a:tc>
                  <a:txBody>
                    <a:bodyPr/>
                    <a:lstStyle/>
                    <a:p>
                      <a:pPr algn="ctr"/>
                      <a:r>
                        <a:rPr lang="is-IS" sz="800">
                          <a:solidFill>
                            <a:schemeClr val="tx1">
                              <a:lumMod val="50000"/>
                              <a:lumOff val="50000"/>
                            </a:schemeClr>
                          </a:solidFill>
                          <a:effectLst/>
                        </a:rPr>
                        <a:t>187.288.94</a:t>
                      </a:r>
                      <a:br>
                        <a:rPr lang="is-IS" sz="800">
                          <a:solidFill>
                            <a:schemeClr val="tx1">
                              <a:lumMod val="50000"/>
                              <a:lumOff val="50000"/>
                            </a:schemeClr>
                          </a:solidFill>
                          <a:effectLst/>
                        </a:rPr>
                      </a:br>
                      <a:r>
                        <a:rPr lang="is-IS" sz="800">
                          <a:solidFill>
                            <a:schemeClr val="tx1">
                              <a:lumMod val="50000"/>
                              <a:lumOff val="50000"/>
                            </a:schemeClr>
                          </a:solidFill>
                          <a:effectLst/>
                        </a:rPr>
                        <a:t>(1.60)</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C0DA81"/>
                    </a:solidFill>
                  </a:tcPr>
                </a:tc>
                <a:tc>
                  <a:txBody>
                    <a:bodyPr/>
                    <a:lstStyle/>
                    <a:p>
                      <a:pPr algn="ctr"/>
                      <a:r>
                        <a:rPr lang="is-IS" sz="800" dirty="0">
                          <a:solidFill>
                            <a:schemeClr val="tx1">
                              <a:lumMod val="50000"/>
                              <a:lumOff val="50000"/>
                            </a:schemeClr>
                          </a:solidFill>
                          <a:effectLst/>
                        </a:rPr>
                        <a:t>171.365.15</a:t>
                      </a:r>
                      <a:br>
                        <a:rPr lang="is-IS" sz="800" dirty="0">
                          <a:solidFill>
                            <a:schemeClr val="tx1">
                              <a:lumMod val="50000"/>
                              <a:lumOff val="50000"/>
                            </a:schemeClr>
                          </a:solidFill>
                          <a:effectLst/>
                        </a:rPr>
                      </a:br>
                      <a:r>
                        <a:rPr lang="is-IS" sz="800" dirty="0">
                          <a:solidFill>
                            <a:schemeClr val="tx1">
                              <a:lumMod val="50000"/>
                              <a:lumOff val="50000"/>
                            </a:schemeClr>
                          </a:solidFill>
                          <a:effectLst/>
                        </a:rPr>
                        <a:t>(1.46)</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ABD480"/>
                    </a:solidFill>
                  </a:tcPr>
                </a:tc>
                <a:extLst>
                  <a:ext uri="{0D108BD9-81ED-4DB2-BD59-A6C34878D82A}">
                    <a16:rowId xmlns:a16="http://schemas.microsoft.com/office/drawing/2014/main" val="10001"/>
                  </a:ext>
                </a:extLst>
              </a:tr>
              <a:tr h="473844">
                <a:tc>
                  <a:txBody>
                    <a:bodyPr/>
                    <a:lstStyle/>
                    <a:p>
                      <a:r>
                        <a:rPr lang="en-US" sz="800" b="1">
                          <a:solidFill>
                            <a:schemeClr val="tx1">
                              <a:lumMod val="50000"/>
                              <a:lumOff val="50000"/>
                            </a:schemeClr>
                          </a:solidFill>
                          <a:effectLst/>
                        </a:rPr>
                        <a:t>replace all rowsDuration for updating all 1000 rows of the table (with 5 warmup iterations).</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tc>
                  <a:txBody>
                    <a:bodyPr/>
                    <a:lstStyle/>
                    <a:p>
                      <a:pPr algn="ctr"/>
                      <a:r>
                        <a:rPr lang="is-IS" sz="800">
                          <a:solidFill>
                            <a:schemeClr val="tx1">
                              <a:lumMod val="50000"/>
                              <a:lumOff val="50000"/>
                            </a:schemeClr>
                          </a:solidFill>
                          <a:effectLst/>
                        </a:rPr>
                        <a:t>178.451.98</a:t>
                      </a:r>
                      <a:br>
                        <a:rPr lang="is-IS" sz="800">
                          <a:solidFill>
                            <a:schemeClr val="tx1">
                              <a:lumMod val="50000"/>
                              <a:lumOff val="50000"/>
                            </a:schemeClr>
                          </a:solidFill>
                          <a:effectLst/>
                        </a:rPr>
                      </a:br>
                      <a:r>
                        <a:rPr lang="is-IS" sz="800">
                          <a:solidFill>
                            <a:schemeClr val="tx1">
                              <a:lumMod val="50000"/>
                              <a:lumOff val="50000"/>
                            </a:schemeClr>
                          </a:solidFill>
                          <a:effectLst/>
                        </a:rPr>
                        <a:t>(3.32)</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B9574"/>
                    </a:solidFill>
                  </a:tcPr>
                </a:tc>
                <a:tc>
                  <a:txBody>
                    <a:bodyPr/>
                    <a:lstStyle/>
                    <a:p>
                      <a:pPr algn="ctr"/>
                      <a:r>
                        <a:rPr lang="mr-IN" sz="800" dirty="0">
                          <a:solidFill>
                            <a:schemeClr val="tx1">
                              <a:lumMod val="50000"/>
                              <a:lumOff val="50000"/>
                            </a:schemeClr>
                          </a:solidFill>
                          <a:effectLst/>
                        </a:rPr>
                        <a:t>190.162.20</a:t>
                      </a:r>
                      <a:br>
                        <a:rPr lang="mr-IN" sz="800" dirty="0">
                          <a:solidFill>
                            <a:schemeClr val="tx1">
                              <a:lumMod val="50000"/>
                              <a:lumOff val="50000"/>
                            </a:schemeClr>
                          </a:solidFill>
                          <a:effectLst/>
                        </a:rPr>
                      </a:br>
                      <a:r>
                        <a:rPr lang="mr-IN" sz="800" dirty="0">
                          <a:solidFill>
                            <a:schemeClr val="tx1">
                              <a:lumMod val="50000"/>
                              <a:lumOff val="50000"/>
                            </a:schemeClr>
                          </a:solidFill>
                          <a:effectLst/>
                        </a:rPr>
                        <a:t>(3.54)</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A8771"/>
                    </a:solidFill>
                  </a:tcPr>
                </a:tc>
                <a:tc>
                  <a:txBody>
                    <a:bodyPr/>
                    <a:lstStyle/>
                    <a:p>
                      <a:pPr algn="ctr"/>
                      <a:r>
                        <a:rPr lang="is-IS" sz="800">
                          <a:solidFill>
                            <a:schemeClr val="tx1">
                              <a:lumMod val="50000"/>
                              <a:lumOff val="50000"/>
                            </a:schemeClr>
                          </a:solidFill>
                          <a:effectLst/>
                        </a:rPr>
                        <a:t>68.760.93</a:t>
                      </a:r>
                      <a:br>
                        <a:rPr lang="is-IS" sz="800">
                          <a:solidFill>
                            <a:schemeClr val="tx1">
                              <a:lumMod val="50000"/>
                              <a:lumOff val="50000"/>
                            </a:schemeClr>
                          </a:solidFill>
                          <a:effectLst/>
                        </a:rPr>
                      </a:br>
                      <a:r>
                        <a:rPr lang="is-IS" sz="800">
                          <a:solidFill>
                            <a:schemeClr val="tx1">
                              <a:lumMod val="50000"/>
                              <a:lumOff val="50000"/>
                            </a:schemeClr>
                          </a:solidFill>
                          <a:effectLst/>
                        </a:rPr>
                        <a:t>(1.28)</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8FCC7E"/>
                    </a:solidFill>
                  </a:tcPr>
                </a:tc>
                <a:extLst>
                  <a:ext uri="{0D108BD9-81ED-4DB2-BD59-A6C34878D82A}">
                    <a16:rowId xmlns:a16="http://schemas.microsoft.com/office/drawing/2014/main" val="10002"/>
                  </a:ext>
                </a:extLst>
              </a:tr>
              <a:tr h="425330">
                <a:tc>
                  <a:txBody>
                    <a:bodyPr/>
                    <a:lstStyle/>
                    <a:p>
                      <a:r>
                        <a:rPr lang="en-US" sz="800" b="1">
                          <a:solidFill>
                            <a:schemeClr val="tx1">
                              <a:lumMod val="50000"/>
                              <a:lumOff val="50000"/>
                            </a:schemeClr>
                          </a:solidFill>
                          <a:effectLst/>
                        </a:rPr>
                        <a:t>partial updateTime to update the text of every 10th row (with 5 warmup iterations).</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is-IS" sz="800">
                          <a:solidFill>
                            <a:schemeClr val="tx1">
                              <a:lumMod val="50000"/>
                              <a:lumOff val="50000"/>
                            </a:schemeClr>
                          </a:solidFill>
                          <a:effectLst/>
                        </a:rPr>
                        <a:t>11.421.23</a:t>
                      </a:r>
                      <a:br>
                        <a:rPr lang="is-IS" sz="800">
                          <a:solidFill>
                            <a:schemeClr val="tx1">
                              <a:lumMod val="50000"/>
                              <a:lumOff val="50000"/>
                            </a:schemeClr>
                          </a:solidFill>
                          <a:effectLst/>
                        </a:rPr>
                      </a:br>
                      <a:r>
                        <a:rPr lang="is-IS" sz="800">
                          <a:solidFill>
                            <a:schemeClr val="tx1">
                              <a:lumMod val="50000"/>
                              <a:lumOff val="50000"/>
                            </a:schemeClr>
                          </a:solidFill>
                          <a:effectLst/>
                        </a:rPr>
                        <a:t>(1.00)</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63BF7C"/>
                    </a:solidFill>
                  </a:tcPr>
                </a:tc>
                <a:tc>
                  <a:txBody>
                    <a:bodyPr/>
                    <a:lstStyle/>
                    <a:p>
                      <a:pPr algn="ctr"/>
                      <a:r>
                        <a:rPr lang="is-IS" sz="800" dirty="0">
                          <a:solidFill>
                            <a:schemeClr val="tx1">
                              <a:lumMod val="50000"/>
                              <a:lumOff val="50000"/>
                            </a:schemeClr>
                          </a:solidFill>
                          <a:effectLst/>
                        </a:rPr>
                        <a:t>16.401.07</a:t>
                      </a:r>
                      <a:br>
                        <a:rPr lang="is-IS" sz="800" dirty="0">
                          <a:solidFill>
                            <a:schemeClr val="tx1">
                              <a:lumMod val="50000"/>
                              <a:lumOff val="50000"/>
                            </a:schemeClr>
                          </a:solidFill>
                          <a:effectLst/>
                        </a:rPr>
                      </a:br>
                      <a:r>
                        <a:rPr lang="is-IS" sz="800" dirty="0">
                          <a:solidFill>
                            <a:schemeClr val="tx1">
                              <a:lumMod val="50000"/>
                              <a:lumOff val="50000"/>
                            </a:schemeClr>
                          </a:solidFill>
                          <a:effectLst/>
                        </a:rPr>
                        <a:t>(1.03)</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67C07C"/>
                    </a:solidFill>
                  </a:tcPr>
                </a:tc>
                <a:tc>
                  <a:txBody>
                    <a:bodyPr/>
                    <a:lstStyle/>
                    <a:p>
                      <a:pPr algn="ctr"/>
                      <a:r>
                        <a:rPr lang="mr-IN" sz="800">
                          <a:solidFill>
                            <a:schemeClr val="tx1">
                              <a:lumMod val="50000"/>
                              <a:lumOff val="50000"/>
                            </a:schemeClr>
                          </a:solidFill>
                          <a:effectLst/>
                        </a:rPr>
                        <a:t>22.170.74</a:t>
                      </a:r>
                      <a:br>
                        <a:rPr lang="mr-IN" sz="800">
                          <a:solidFill>
                            <a:schemeClr val="tx1">
                              <a:lumMod val="50000"/>
                              <a:lumOff val="50000"/>
                            </a:schemeClr>
                          </a:solidFill>
                          <a:effectLst/>
                        </a:rPr>
                      </a:br>
                      <a:r>
                        <a:rPr lang="mr-IN" sz="800">
                          <a:solidFill>
                            <a:schemeClr val="tx1">
                              <a:lumMod val="50000"/>
                              <a:lumOff val="50000"/>
                            </a:schemeClr>
                          </a:solidFill>
                          <a:effectLst/>
                        </a:rPr>
                        <a:t>(1.39)</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9FD07F"/>
                    </a:solidFill>
                  </a:tcPr>
                </a:tc>
                <a:extLst>
                  <a:ext uri="{0D108BD9-81ED-4DB2-BD59-A6C34878D82A}">
                    <a16:rowId xmlns:a16="http://schemas.microsoft.com/office/drawing/2014/main" val="10003"/>
                  </a:ext>
                </a:extLst>
              </a:tr>
              <a:tr h="504165">
                <a:tc>
                  <a:txBody>
                    <a:bodyPr/>
                    <a:lstStyle/>
                    <a:p>
                      <a:r>
                        <a:rPr lang="en-US" sz="800" b="1">
                          <a:solidFill>
                            <a:schemeClr val="tx1">
                              <a:lumMod val="50000"/>
                              <a:lumOff val="50000"/>
                            </a:schemeClr>
                          </a:solidFill>
                          <a:effectLst/>
                        </a:rPr>
                        <a:t>select rowDuration to highlight a row in response to a click on the row. (with 5 warmup iterations).</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tc>
                  <a:txBody>
                    <a:bodyPr/>
                    <a:lstStyle/>
                    <a:p>
                      <a:pPr algn="ctr"/>
                      <a:r>
                        <a:rPr lang="mr-IN" sz="800">
                          <a:solidFill>
                            <a:schemeClr val="tx1">
                              <a:lumMod val="50000"/>
                              <a:lumOff val="50000"/>
                            </a:schemeClr>
                          </a:solidFill>
                          <a:effectLst/>
                        </a:rPr>
                        <a:t>2.390.24</a:t>
                      </a:r>
                      <a:br>
                        <a:rPr lang="mr-IN" sz="800">
                          <a:solidFill>
                            <a:schemeClr val="tx1">
                              <a:lumMod val="50000"/>
                              <a:lumOff val="50000"/>
                            </a:schemeClr>
                          </a:solidFill>
                          <a:effectLst/>
                        </a:rPr>
                      </a:br>
                      <a:r>
                        <a:rPr lang="mr-IN" sz="800">
                          <a:solidFill>
                            <a:schemeClr val="tx1">
                              <a:lumMod val="50000"/>
                              <a:lumOff val="50000"/>
                            </a:schemeClr>
                          </a:solidFill>
                          <a:effectLst/>
                        </a:rPr>
                        <a:t>(1.00)</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63BF7C"/>
                    </a:solidFill>
                  </a:tcPr>
                </a:tc>
                <a:tc>
                  <a:txBody>
                    <a:bodyPr/>
                    <a:lstStyle/>
                    <a:p>
                      <a:pPr algn="ctr"/>
                      <a:r>
                        <a:rPr lang="mr-IN" sz="800">
                          <a:solidFill>
                            <a:schemeClr val="tx1">
                              <a:lumMod val="50000"/>
                              <a:lumOff val="50000"/>
                            </a:schemeClr>
                          </a:solidFill>
                          <a:effectLst/>
                        </a:rPr>
                        <a:t>5.960.64</a:t>
                      </a:r>
                      <a:br>
                        <a:rPr lang="mr-IN" sz="800">
                          <a:solidFill>
                            <a:schemeClr val="tx1">
                              <a:lumMod val="50000"/>
                              <a:lumOff val="50000"/>
                            </a:schemeClr>
                          </a:solidFill>
                          <a:effectLst/>
                        </a:rPr>
                      </a:br>
                      <a:r>
                        <a:rPr lang="mr-IN" sz="800">
                          <a:solidFill>
                            <a:schemeClr val="tx1">
                              <a:lumMod val="50000"/>
                              <a:lumOff val="50000"/>
                            </a:schemeClr>
                          </a:solidFill>
                          <a:effectLst/>
                        </a:rPr>
                        <a:t>(1.00)</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63BF7C"/>
                    </a:solidFill>
                  </a:tcPr>
                </a:tc>
                <a:tc>
                  <a:txBody>
                    <a:bodyPr/>
                    <a:lstStyle/>
                    <a:p>
                      <a:pPr algn="ctr"/>
                      <a:r>
                        <a:rPr lang="is-IS" sz="800">
                          <a:solidFill>
                            <a:schemeClr val="tx1">
                              <a:lumMod val="50000"/>
                              <a:lumOff val="50000"/>
                            </a:schemeClr>
                          </a:solidFill>
                          <a:effectLst/>
                        </a:rPr>
                        <a:t>13.301.06</a:t>
                      </a:r>
                      <a:br>
                        <a:rPr lang="is-IS" sz="800">
                          <a:solidFill>
                            <a:schemeClr val="tx1">
                              <a:lumMod val="50000"/>
                              <a:lumOff val="50000"/>
                            </a:schemeClr>
                          </a:solidFill>
                          <a:effectLst/>
                        </a:rPr>
                      </a:br>
                      <a:r>
                        <a:rPr lang="is-IS" sz="800">
                          <a:solidFill>
                            <a:schemeClr val="tx1">
                              <a:lumMod val="50000"/>
                              <a:lumOff val="50000"/>
                            </a:schemeClr>
                          </a:solidFill>
                          <a:effectLst/>
                        </a:rPr>
                        <a:t>(1.00)</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63BF7C"/>
                    </a:solidFill>
                  </a:tcPr>
                </a:tc>
                <a:extLst>
                  <a:ext uri="{0D108BD9-81ED-4DB2-BD59-A6C34878D82A}">
                    <a16:rowId xmlns:a16="http://schemas.microsoft.com/office/drawing/2014/main" val="10004"/>
                  </a:ext>
                </a:extLst>
              </a:tr>
              <a:tr h="352561">
                <a:tc>
                  <a:txBody>
                    <a:bodyPr/>
                    <a:lstStyle/>
                    <a:p>
                      <a:r>
                        <a:rPr lang="en-US" sz="800" b="1">
                          <a:solidFill>
                            <a:schemeClr val="tx1">
                              <a:lumMod val="50000"/>
                              <a:lumOff val="50000"/>
                            </a:schemeClr>
                          </a:solidFill>
                          <a:effectLst/>
                        </a:rPr>
                        <a:t>swap rowsTime to swap 2 rows on a 1K table. (with 5 warmup iterations).</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mr-IN" sz="800">
                          <a:solidFill>
                            <a:schemeClr val="tx1">
                              <a:lumMod val="50000"/>
                              <a:lumOff val="50000"/>
                            </a:schemeClr>
                          </a:solidFill>
                          <a:effectLst/>
                        </a:rPr>
                        <a:t>50.162.81</a:t>
                      </a:r>
                      <a:br>
                        <a:rPr lang="mr-IN" sz="800">
                          <a:solidFill>
                            <a:schemeClr val="tx1">
                              <a:lumMod val="50000"/>
                              <a:lumOff val="50000"/>
                            </a:schemeClr>
                          </a:solidFill>
                          <a:effectLst/>
                        </a:rPr>
                      </a:br>
                      <a:r>
                        <a:rPr lang="mr-IN" sz="800">
                          <a:solidFill>
                            <a:schemeClr val="tx1">
                              <a:lumMod val="50000"/>
                              <a:lumOff val="50000"/>
                            </a:schemeClr>
                          </a:solidFill>
                          <a:effectLst/>
                        </a:rPr>
                        <a:t>(3.13)</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CA276"/>
                    </a:solidFill>
                  </a:tcPr>
                </a:tc>
                <a:tc>
                  <a:txBody>
                    <a:bodyPr/>
                    <a:lstStyle/>
                    <a:p>
                      <a:pPr algn="ctr"/>
                      <a:r>
                        <a:rPr lang="is-IS" sz="800">
                          <a:solidFill>
                            <a:schemeClr val="tx1">
                              <a:lumMod val="50000"/>
                              <a:lumOff val="50000"/>
                            </a:schemeClr>
                          </a:solidFill>
                          <a:effectLst/>
                        </a:rPr>
                        <a:t>48.250.53</a:t>
                      </a:r>
                      <a:br>
                        <a:rPr lang="is-IS" sz="800">
                          <a:solidFill>
                            <a:schemeClr val="tx1">
                              <a:lumMod val="50000"/>
                              <a:lumOff val="50000"/>
                            </a:schemeClr>
                          </a:solidFill>
                          <a:effectLst/>
                        </a:rPr>
                      </a:br>
                      <a:r>
                        <a:rPr lang="is-IS" sz="800">
                          <a:solidFill>
                            <a:schemeClr val="tx1">
                              <a:lumMod val="50000"/>
                              <a:lumOff val="50000"/>
                            </a:schemeClr>
                          </a:solidFill>
                          <a:effectLst/>
                        </a:rPr>
                        <a:t>(3.02)</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CA978"/>
                    </a:solidFill>
                  </a:tcPr>
                </a:tc>
                <a:tc>
                  <a:txBody>
                    <a:bodyPr/>
                    <a:lstStyle/>
                    <a:p>
                      <a:pPr algn="ctr"/>
                      <a:r>
                        <a:rPr lang="is-IS" sz="800" dirty="0">
                          <a:solidFill>
                            <a:schemeClr val="tx1">
                              <a:lumMod val="50000"/>
                              <a:lumOff val="50000"/>
                            </a:schemeClr>
                          </a:solidFill>
                          <a:effectLst/>
                        </a:rPr>
                        <a:t>19.140.55</a:t>
                      </a:r>
                      <a:br>
                        <a:rPr lang="is-IS" sz="800" dirty="0">
                          <a:solidFill>
                            <a:schemeClr val="tx1">
                              <a:lumMod val="50000"/>
                              <a:lumOff val="50000"/>
                            </a:schemeClr>
                          </a:solidFill>
                          <a:effectLst/>
                        </a:rPr>
                      </a:br>
                      <a:r>
                        <a:rPr lang="is-IS" sz="800" dirty="0">
                          <a:solidFill>
                            <a:schemeClr val="tx1">
                              <a:lumMod val="50000"/>
                              <a:lumOff val="50000"/>
                            </a:schemeClr>
                          </a:solidFill>
                          <a:effectLst/>
                        </a:rPr>
                        <a:t>(1.20)</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82C87E"/>
                    </a:solidFill>
                  </a:tcPr>
                </a:tc>
                <a:extLst>
                  <a:ext uri="{0D108BD9-81ED-4DB2-BD59-A6C34878D82A}">
                    <a16:rowId xmlns:a16="http://schemas.microsoft.com/office/drawing/2014/main" val="10005"/>
                  </a:ext>
                </a:extLst>
              </a:tr>
              <a:tr h="328305">
                <a:tc>
                  <a:txBody>
                    <a:bodyPr/>
                    <a:lstStyle/>
                    <a:p>
                      <a:r>
                        <a:rPr lang="en-US" sz="800" b="1">
                          <a:solidFill>
                            <a:schemeClr val="tx1">
                              <a:lumMod val="50000"/>
                              <a:lumOff val="50000"/>
                            </a:schemeClr>
                          </a:solidFill>
                          <a:effectLst/>
                        </a:rPr>
                        <a:t>remove rowDuration to remove a row. (with 5 warmup iterations).</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tc>
                  <a:txBody>
                    <a:bodyPr/>
                    <a:lstStyle/>
                    <a:p>
                      <a:pPr algn="ctr"/>
                      <a:r>
                        <a:rPr lang="cs-CZ" sz="800">
                          <a:solidFill>
                            <a:schemeClr val="tx1">
                              <a:lumMod val="50000"/>
                              <a:lumOff val="50000"/>
                            </a:schemeClr>
                          </a:solidFill>
                          <a:effectLst/>
                        </a:rPr>
                        <a:t>64.111.88</a:t>
                      </a:r>
                      <a:br>
                        <a:rPr lang="cs-CZ" sz="800">
                          <a:solidFill>
                            <a:schemeClr val="tx1">
                              <a:lumMod val="50000"/>
                              <a:lumOff val="50000"/>
                            </a:schemeClr>
                          </a:solidFill>
                          <a:effectLst/>
                        </a:rPr>
                      </a:br>
                      <a:r>
                        <a:rPr lang="cs-CZ" sz="800">
                          <a:solidFill>
                            <a:schemeClr val="tx1">
                              <a:lumMod val="50000"/>
                              <a:lumOff val="50000"/>
                            </a:schemeClr>
                          </a:solidFill>
                          <a:effectLst/>
                        </a:rPr>
                        <a:t>(1.94)</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5E984"/>
                    </a:solidFill>
                  </a:tcPr>
                </a:tc>
                <a:tc>
                  <a:txBody>
                    <a:bodyPr/>
                    <a:lstStyle/>
                    <a:p>
                      <a:pPr algn="ctr"/>
                      <a:r>
                        <a:rPr lang="is-IS" sz="800">
                          <a:solidFill>
                            <a:schemeClr val="tx1">
                              <a:lumMod val="50000"/>
                              <a:lumOff val="50000"/>
                            </a:schemeClr>
                          </a:solidFill>
                          <a:effectLst/>
                        </a:rPr>
                        <a:t>67.072.54</a:t>
                      </a:r>
                      <a:br>
                        <a:rPr lang="is-IS" sz="800">
                          <a:solidFill>
                            <a:schemeClr val="tx1">
                              <a:lumMod val="50000"/>
                              <a:lumOff val="50000"/>
                            </a:schemeClr>
                          </a:solidFill>
                          <a:effectLst/>
                        </a:rPr>
                      </a:br>
                      <a:r>
                        <a:rPr lang="is-IS" sz="800">
                          <a:solidFill>
                            <a:schemeClr val="tx1">
                              <a:lumMod val="50000"/>
                              <a:lumOff val="50000"/>
                            </a:schemeClr>
                          </a:solidFill>
                          <a:effectLst/>
                        </a:rPr>
                        <a:t>(2.03)</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EA84"/>
                    </a:solidFill>
                  </a:tcPr>
                </a:tc>
                <a:tc>
                  <a:txBody>
                    <a:bodyPr/>
                    <a:lstStyle/>
                    <a:p>
                      <a:pPr algn="ctr"/>
                      <a:r>
                        <a:rPr lang="mr-IN" sz="800">
                          <a:solidFill>
                            <a:schemeClr val="tx1">
                              <a:lumMod val="50000"/>
                              <a:lumOff val="50000"/>
                            </a:schemeClr>
                          </a:solidFill>
                          <a:effectLst/>
                        </a:rPr>
                        <a:t>44.090.77</a:t>
                      </a:r>
                      <a:br>
                        <a:rPr lang="mr-IN" sz="800">
                          <a:solidFill>
                            <a:schemeClr val="tx1">
                              <a:lumMod val="50000"/>
                              <a:lumOff val="50000"/>
                            </a:schemeClr>
                          </a:solidFill>
                          <a:effectLst/>
                        </a:rPr>
                      </a:br>
                      <a:r>
                        <a:rPr lang="mr-IN" sz="800">
                          <a:solidFill>
                            <a:schemeClr val="tx1">
                              <a:lumMod val="50000"/>
                              <a:lumOff val="50000"/>
                            </a:schemeClr>
                          </a:solidFill>
                          <a:effectLst/>
                        </a:rPr>
                        <a:t>(1.33)</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97CE7F"/>
                    </a:solidFill>
                  </a:tcPr>
                </a:tc>
                <a:extLst>
                  <a:ext uri="{0D108BD9-81ED-4DB2-BD59-A6C34878D82A}">
                    <a16:rowId xmlns:a16="http://schemas.microsoft.com/office/drawing/2014/main" val="10006"/>
                  </a:ext>
                </a:extLst>
              </a:tr>
              <a:tr h="243407">
                <a:tc>
                  <a:txBody>
                    <a:bodyPr/>
                    <a:lstStyle/>
                    <a:p>
                      <a:r>
                        <a:rPr lang="en-US" sz="800" b="1">
                          <a:solidFill>
                            <a:schemeClr val="tx1">
                              <a:lumMod val="50000"/>
                              <a:lumOff val="50000"/>
                            </a:schemeClr>
                          </a:solidFill>
                          <a:effectLst/>
                        </a:rPr>
                        <a:t>create many rowsDuration to create 10,000 rows</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is-IS" sz="800">
                          <a:solidFill>
                            <a:schemeClr val="tx1">
                              <a:lumMod val="50000"/>
                              <a:lumOff val="50000"/>
                            </a:schemeClr>
                          </a:solidFill>
                          <a:effectLst/>
                        </a:rPr>
                        <a:t>1914.7063.86</a:t>
                      </a:r>
                      <a:br>
                        <a:rPr lang="is-IS" sz="800">
                          <a:solidFill>
                            <a:schemeClr val="tx1">
                              <a:lumMod val="50000"/>
                              <a:lumOff val="50000"/>
                            </a:schemeClr>
                          </a:solidFill>
                          <a:effectLst/>
                        </a:rPr>
                      </a:br>
                      <a:r>
                        <a:rPr lang="is-IS" sz="800">
                          <a:solidFill>
                            <a:schemeClr val="tx1">
                              <a:lumMod val="50000"/>
                              <a:lumOff val="50000"/>
                            </a:schemeClr>
                          </a:solidFill>
                          <a:effectLst/>
                        </a:rPr>
                        <a:t>(1.59)</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BED981"/>
                    </a:solidFill>
                  </a:tcPr>
                </a:tc>
                <a:tc>
                  <a:txBody>
                    <a:bodyPr/>
                    <a:lstStyle/>
                    <a:p>
                      <a:pPr algn="ctr"/>
                      <a:r>
                        <a:rPr lang="is-IS" sz="800">
                          <a:solidFill>
                            <a:schemeClr val="tx1">
                              <a:lumMod val="50000"/>
                              <a:lumOff val="50000"/>
                            </a:schemeClr>
                          </a:solidFill>
                          <a:effectLst/>
                        </a:rPr>
                        <a:t>1839.9629.79</a:t>
                      </a:r>
                      <a:br>
                        <a:rPr lang="is-IS" sz="800">
                          <a:solidFill>
                            <a:schemeClr val="tx1">
                              <a:lumMod val="50000"/>
                              <a:lumOff val="50000"/>
                            </a:schemeClr>
                          </a:solidFill>
                          <a:effectLst/>
                        </a:rPr>
                      </a:br>
                      <a:r>
                        <a:rPr lang="is-IS" sz="800">
                          <a:solidFill>
                            <a:schemeClr val="tx1">
                              <a:lumMod val="50000"/>
                              <a:lumOff val="50000"/>
                            </a:schemeClr>
                          </a:solidFill>
                          <a:effectLst/>
                        </a:rPr>
                        <a:t>(1.52)</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B5D780"/>
                    </a:solidFill>
                  </a:tcPr>
                </a:tc>
                <a:tc>
                  <a:txBody>
                    <a:bodyPr/>
                    <a:lstStyle/>
                    <a:p>
                      <a:pPr algn="ctr"/>
                      <a:r>
                        <a:rPr lang="is-IS" sz="800">
                          <a:solidFill>
                            <a:schemeClr val="tx1">
                              <a:lumMod val="50000"/>
                              <a:lumOff val="50000"/>
                            </a:schemeClr>
                          </a:solidFill>
                          <a:effectLst/>
                        </a:rPr>
                        <a:t>1712.878.13</a:t>
                      </a:r>
                      <a:br>
                        <a:rPr lang="is-IS" sz="800">
                          <a:solidFill>
                            <a:schemeClr val="tx1">
                              <a:lumMod val="50000"/>
                              <a:lumOff val="50000"/>
                            </a:schemeClr>
                          </a:solidFill>
                          <a:effectLst/>
                        </a:rPr>
                      </a:br>
                      <a:r>
                        <a:rPr lang="is-IS" sz="800">
                          <a:solidFill>
                            <a:schemeClr val="tx1">
                              <a:lumMod val="50000"/>
                              <a:lumOff val="50000"/>
                            </a:schemeClr>
                          </a:solidFill>
                          <a:effectLst/>
                        </a:rPr>
                        <a:t>(1.42)</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A4D27F"/>
                    </a:solidFill>
                  </a:tcPr>
                </a:tc>
                <a:extLst>
                  <a:ext uri="{0D108BD9-81ED-4DB2-BD59-A6C34878D82A}">
                    <a16:rowId xmlns:a16="http://schemas.microsoft.com/office/drawing/2014/main" val="10007"/>
                  </a:ext>
                </a:extLst>
              </a:tr>
              <a:tr h="413202">
                <a:tc>
                  <a:txBody>
                    <a:bodyPr/>
                    <a:lstStyle/>
                    <a:p>
                      <a:r>
                        <a:rPr lang="en-US" sz="800" b="1">
                          <a:solidFill>
                            <a:schemeClr val="tx1">
                              <a:lumMod val="50000"/>
                              <a:lumOff val="50000"/>
                            </a:schemeClr>
                          </a:solidFill>
                          <a:effectLst/>
                        </a:rPr>
                        <a:t>append rows to large tableDuration for adding 1000 rows on a table of 10,000 rows.</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tc>
                  <a:txBody>
                    <a:bodyPr/>
                    <a:lstStyle/>
                    <a:p>
                      <a:pPr algn="ctr"/>
                      <a:r>
                        <a:rPr lang="mr-IN" sz="800">
                          <a:solidFill>
                            <a:schemeClr val="tx1">
                              <a:lumMod val="50000"/>
                              <a:lumOff val="50000"/>
                            </a:schemeClr>
                          </a:solidFill>
                          <a:effectLst/>
                        </a:rPr>
                        <a:t>594.388.91</a:t>
                      </a:r>
                      <a:br>
                        <a:rPr lang="mr-IN" sz="800">
                          <a:solidFill>
                            <a:schemeClr val="tx1">
                              <a:lumMod val="50000"/>
                              <a:lumOff val="50000"/>
                            </a:schemeClr>
                          </a:solidFill>
                          <a:effectLst/>
                        </a:rPr>
                      </a:br>
                      <a:r>
                        <a:rPr lang="mr-IN" sz="800">
                          <a:solidFill>
                            <a:schemeClr val="tx1">
                              <a:lumMod val="50000"/>
                              <a:lumOff val="50000"/>
                            </a:schemeClr>
                          </a:solidFill>
                          <a:effectLst/>
                        </a:rPr>
                        <a:t>(2.86)</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CB47A"/>
                    </a:solidFill>
                  </a:tcPr>
                </a:tc>
                <a:tc>
                  <a:txBody>
                    <a:bodyPr/>
                    <a:lstStyle/>
                    <a:p>
                      <a:pPr algn="ctr"/>
                      <a:r>
                        <a:rPr lang="is-IS" sz="800">
                          <a:solidFill>
                            <a:schemeClr val="tx1">
                              <a:lumMod val="50000"/>
                              <a:lumOff val="50000"/>
                            </a:schemeClr>
                          </a:solidFill>
                          <a:effectLst/>
                        </a:rPr>
                        <a:t>297.0911.04</a:t>
                      </a:r>
                      <a:br>
                        <a:rPr lang="is-IS" sz="800">
                          <a:solidFill>
                            <a:schemeClr val="tx1">
                              <a:lumMod val="50000"/>
                              <a:lumOff val="50000"/>
                            </a:schemeClr>
                          </a:solidFill>
                          <a:effectLst/>
                        </a:rPr>
                      </a:br>
                      <a:r>
                        <a:rPr lang="is-IS" sz="800">
                          <a:solidFill>
                            <a:schemeClr val="tx1">
                              <a:lumMod val="50000"/>
                              <a:lumOff val="50000"/>
                            </a:schemeClr>
                          </a:solidFill>
                          <a:effectLst/>
                        </a:rPr>
                        <a:t>(1.43)</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A6D27F"/>
                    </a:solidFill>
                  </a:tcPr>
                </a:tc>
                <a:tc>
                  <a:txBody>
                    <a:bodyPr/>
                    <a:lstStyle/>
                    <a:p>
                      <a:pPr algn="ctr"/>
                      <a:r>
                        <a:rPr lang="is-IS" sz="800">
                          <a:solidFill>
                            <a:schemeClr val="tx1">
                              <a:lumMod val="50000"/>
                              <a:lumOff val="50000"/>
                            </a:schemeClr>
                          </a:solidFill>
                          <a:effectLst/>
                        </a:rPr>
                        <a:t>420.538.23</a:t>
                      </a:r>
                      <a:br>
                        <a:rPr lang="is-IS" sz="800">
                          <a:solidFill>
                            <a:schemeClr val="tx1">
                              <a:lumMod val="50000"/>
                              <a:lumOff val="50000"/>
                            </a:schemeClr>
                          </a:solidFill>
                          <a:effectLst/>
                        </a:rPr>
                      </a:br>
                      <a:r>
                        <a:rPr lang="is-IS" sz="800">
                          <a:solidFill>
                            <a:schemeClr val="tx1">
                              <a:lumMod val="50000"/>
                              <a:lumOff val="50000"/>
                            </a:schemeClr>
                          </a:solidFill>
                          <a:effectLst/>
                        </a:rPr>
                        <a:t>(2.02)</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EB84"/>
                    </a:solidFill>
                  </a:tcPr>
                </a:tc>
                <a:extLst>
                  <a:ext uri="{0D108BD9-81ED-4DB2-BD59-A6C34878D82A}">
                    <a16:rowId xmlns:a16="http://schemas.microsoft.com/office/drawing/2014/main" val="10008"/>
                  </a:ext>
                </a:extLst>
              </a:tr>
              <a:tr h="322240">
                <a:tc>
                  <a:txBody>
                    <a:bodyPr/>
                    <a:lstStyle/>
                    <a:p>
                      <a:r>
                        <a:rPr lang="en-US" sz="800" b="1">
                          <a:solidFill>
                            <a:schemeClr val="tx1">
                              <a:lumMod val="50000"/>
                              <a:lumOff val="50000"/>
                            </a:schemeClr>
                          </a:solidFill>
                          <a:effectLst/>
                        </a:rPr>
                        <a:t>clear rowsDuration to clear the table filled with 10.000 rows.</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is-IS" sz="800">
                          <a:solidFill>
                            <a:schemeClr val="tx1">
                              <a:lumMod val="50000"/>
                              <a:lumOff val="50000"/>
                            </a:schemeClr>
                          </a:solidFill>
                          <a:effectLst/>
                        </a:rPr>
                        <a:t>281.606.69</a:t>
                      </a:r>
                      <a:br>
                        <a:rPr lang="is-IS" sz="800">
                          <a:solidFill>
                            <a:schemeClr val="tx1">
                              <a:lumMod val="50000"/>
                              <a:lumOff val="50000"/>
                            </a:schemeClr>
                          </a:solidFill>
                          <a:effectLst/>
                        </a:rPr>
                      </a:br>
                      <a:r>
                        <a:rPr lang="is-IS" sz="800">
                          <a:solidFill>
                            <a:schemeClr val="tx1">
                              <a:lumMod val="50000"/>
                              <a:lumOff val="50000"/>
                            </a:schemeClr>
                          </a:solidFill>
                          <a:effectLst/>
                        </a:rPr>
                        <a:t>(1.79)</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DEE382"/>
                    </a:solidFill>
                  </a:tcPr>
                </a:tc>
                <a:tc>
                  <a:txBody>
                    <a:bodyPr/>
                    <a:lstStyle/>
                    <a:p>
                      <a:pPr algn="ctr"/>
                      <a:r>
                        <a:rPr lang="is-IS" sz="800">
                          <a:solidFill>
                            <a:schemeClr val="tx1">
                              <a:lumMod val="50000"/>
                              <a:lumOff val="50000"/>
                            </a:schemeClr>
                          </a:solidFill>
                          <a:effectLst/>
                        </a:rPr>
                        <a:t>371.164.12</a:t>
                      </a:r>
                      <a:br>
                        <a:rPr lang="is-IS" sz="800">
                          <a:solidFill>
                            <a:schemeClr val="tx1">
                              <a:lumMod val="50000"/>
                              <a:lumOff val="50000"/>
                            </a:schemeClr>
                          </a:solidFill>
                          <a:effectLst/>
                        </a:rPr>
                      </a:br>
                      <a:r>
                        <a:rPr lang="is-IS" sz="800">
                          <a:solidFill>
                            <a:schemeClr val="tx1">
                              <a:lumMod val="50000"/>
                              <a:lumOff val="50000"/>
                            </a:schemeClr>
                          </a:solidFill>
                          <a:effectLst/>
                        </a:rPr>
                        <a:t>(2.36)</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ED480"/>
                    </a:solidFill>
                  </a:tcPr>
                </a:tc>
                <a:tc>
                  <a:txBody>
                    <a:bodyPr/>
                    <a:lstStyle/>
                    <a:p>
                      <a:pPr algn="ctr"/>
                      <a:r>
                        <a:rPr lang="is-IS" sz="800">
                          <a:solidFill>
                            <a:schemeClr val="tx1">
                              <a:lumMod val="50000"/>
                              <a:lumOff val="50000"/>
                            </a:schemeClr>
                          </a:solidFill>
                          <a:effectLst/>
                        </a:rPr>
                        <a:t>223.874.61</a:t>
                      </a:r>
                      <a:br>
                        <a:rPr lang="is-IS" sz="800">
                          <a:solidFill>
                            <a:schemeClr val="tx1">
                              <a:lumMod val="50000"/>
                              <a:lumOff val="50000"/>
                            </a:schemeClr>
                          </a:solidFill>
                          <a:effectLst/>
                        </a:rPr>
                      </a:br>
                      <a:r>
                        <a:rPr lang="is-IS" sz="800">
                          <a:solidFill>
                            <a:schemeClr val="tx1">
                              <a:lumMod val="50000"/>
                              <a:lumOff val="50000"/>
                            </a:schemeClr>
                          </a:solidFill>
                          <a:effectLst/>
                        </a:rPr>
                        <a:t>(1.42)</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A5D27F"/>
                    </a:solidFill>
                  </a:tcPr>
                </a:tc>
                <a:extLst>
                  <a:ext uri="{0D108BD9-81ED-4DB2-BD59-A6C34878D82A}">
                    <a16:rowId xmlns:a16="http://schemas.microsoft.com/office/drawing/2014/main" val="10009"/>
                  </a:ext>
                </a:extLst>
              </a:tr>
              <a:tr h="540549">
                <a:tc>
                  <a:txBody>
                    <a:bodyPr/>
                    <a:lstStyle/>
                    <a:p>
                      <a:r>
                        <a:rPr lang="en-US" sz="800" b="1">
                          <a:solidFill>
                            <a:schemeClr val="tx1">
                              <a:lumMod val="50000"/>
                              <a:lumOff val="50000"/>
                            </a:schemeClr>
                          </a:solidFill>
                          <a:effectLst/>
                        </a:rPr>
                        <a:t>clear rows a 2nd timeTime to clear the table filled with 10.000 rows. But warmed up with only one iteration.</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8F8F8"/>
                    </a:solidFill>
                  </a:tcPr>
                </a:tc>
                <a:tc>
                  <a:txBody>
                    <a:bodyPr/>
                    <a:lstStyle/>
                    <a:p>
                      <a:pPr algn="ctr"/>
                      <a:r>
                        <a:rPr lang="is-IS" sz="800">
                          <a:solidFill>
                            <a:schemeClr val="tx1">
                              <a:lumMod val="50000"/>
                              <a:lumOff val="50000"/>
                            </a:schemeClr>
                          </a:solidFill>
                          <a:effectLst/>
                        </a:rPr>
                        <a:t>265.822.22</a:t>
                      </a:r>
                      <a:br>
                        <a:rPr lang="is-IS" sz="800">
                          <a:solidFill>
                            <a:schemeClr val="tx1">
                              <a:lumMod val="50000"/>
                              <a:lumOff val="50000"/>
                            </a:schemeClr>
                          </a:solidFill>
                          <a:effectLst/>
                        </a:rPr>
                      </a:br>
                      <a:r>
                        <a:rPr lang="is-IS" sz="800">
                          <a:solidFill>
                            <a:schemeClr val="tx1">
                              <a:lumMod val="50000"/>
                              <a:lumOff val="50000"/>
                            </a:schemeClr>
                          </a:solidFill>
                          <a:effectLst/>
                        </a:rPr>
                        <a:t>(1.69)</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CEDE81"/>
                    </a:solidFill>
                  </a:tcPr>
                </a:tc>
                <a:tc>
                  <a:txBody>
                    <a:bodyPr/>
                    <a:lstStyle/>
                    <a:p>
                      <a:pPr algn="ctr"/>
                      <a:r>
                        <a:rPr lang="is-IS" sz="800">
                          <a:solidFill>
                            <a:schemeClr val="tx1">
                              <a:lumMod val="50000"/>
                              <a:lumOff val="50000"/>
                            </a:schemeClr>
                          </a:solidFill>
                          <a:effectLst/>
                        </a:rPr>
                        <a:t>354.717.91</a:t>
                      </a:r>
                      <a:br>
                        <a:rPr lang="is-IS" sz="800">
                          <a:solidFill>
                            <a:schemeClr val="tx1">
                              <a:lumMod val="50000"/>
                              <a:lumOff val="50000"/>
                            </a:schemeClr>
                          </a:solidFill>
                          <a:effectLst/>
                        </a:rPr>
                      </a:br>
                      <a:r>
                        <a:rPr lang="is-IS" sz="800">
                          <a:solidFill>
                            <a:schemeClr val="tx1">
                              <a:lumMod val="50000"/>
                              <a:lumOff val="50000"/>
                            </a:schemeClr>
                          </a:solidFill>
                          <a:effectLst/>
                        </a:rPr>
                        <a:t>(2.25)</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EDC81"/>
                    </a:solidFill>
                  </a:tcPr>
                </a:tc>
                <a:tc>
                  <a:txBody>
                    <a:bodyPr/>
                    <a:lstStyle/>
                    <a:p>
                      <a:pPr algn="ctr"/>
                      <a:r>
                        <a:rPr lang="is-IS" sz="800" dirty="0">
                          <a:solidFill>
                            <a:schemeClr val="tx1">
                              <a:lumMod val="50000"/>
                              <a:lumOff val="50000"/>
                            </a:schemeClr>
                          </a:solidFill>
                          <a:effectLst/>
                        </a:rPr>
                        <a:t>210.564.41</a:t>
                      </a:r>
                      <a:br>
                        <a:rPr lang="is-IS" sz="800" dirty="0">
                          <a:solidFill>
                            <a:schemeClr val="tx1">
                              <a:lumMod val="50000"/>
                              <a:lumOff val="50000"/>
                            </a:schemeClr>
                          </a:solidFill>
                          <a:effectLst/>
                        </a:rPr>
                      </a:br>
                      <a:r>
                        <a:rPr lang="is-IS" sz="800" dirty="0">
                          <a:solidFill>
                            <a:schemeClr val="tx1">
                              <a:lumMod val="50000"/>
                              <a:lumOff val="50000"/>
                            </a:schemeClr>
                          </a:solidFill>
                          <a:effectLst/>
                        </a:rPr>
                        <a:t>(1.34)</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98CE7F"/>
                    </a:solidFill>
                  </a:tcPr>
                </a:tc>
                <a:extLst>
                  <a:ext uri="{0D108BD9-81ED-4DB2-BD59-A6C34878D82A}">
                    <a16:rowId xmlns:a16="http://schemas.microsoft.com/office/drawing/2014/main" val="10010"/>
                  </a:ext>
                </a:extLst>
              </a:tr>
              <a:tr h="128189">
                <a:tc>
                  <a:txBody>
                    <a:bodyPr/>
                    <a:lstStyle/>
                    <a:p>
                      <a:r>
                        <a:rPr lang="en-US" sz="800" b="1">
                          <a:solidFill>
                            <a:schemeClr val="tx1">
                              <a:lumMod val="50000"/>
                              <a:lumOff val="50000"/>
                            </a:schemeClr>
                          </a:solidFill>
                          <a:effectLst/>
                        </a:rPr>
                        <a:t>slowdown geometric mean</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ctr"/>
                      <a:r>
                        <a:rPr lang="nb-NO" sz="800" b="1">
                          <a:solidFill>
                            <a:schemeClr val="tx1">
                              <a:lumMod val="50000"/>
                              <a:lumOff val="50000"/>
                            </a:schemeClr>
                          </a:solidFill>
                          <a:effectLst/>
                        </a:rPr>
                        <a:t>1.85</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583"/>
                    </a:solidFill>
                  </a:tcPr>
                </a:tc>
                <a:tc>
                  <a:txBody>
                    <a:bodyPr/>
                    <a:lstStyle/>
                    <a:p>
                      <a:pPr algn="ctr"/>
                      <a:r>
                        <a:rPr lang="nb-NO" sz="800" b="1">
                          <a:solidFill>
                            <a:schemeClr val="tx1">
                              <a:lumMod val="50000"/>
                              <a:lumOff val="50000"/>
                            </a:schemeClr>
                          </a:solidFill>
                          <a:effectLst/>
                        </a:rPr>
                        <a:t>1.82</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4E483"/>
                    </a:solidFill>
                  </a:tcPr>
                </a:tc>
                <a:tc>
                  <a:txBody>
                    <a:bodyPr/>
                    <a:lstStyle/>
                    <a:p>
                      <a:pPr algn="ctr"/>
                      <a:r>
                        <a:rPr lang="nb-NO" sz="800" b="1" dirty="0">
                          <a:solidFill>
                            <a:schemeClr val="tx1">
                              <a:lumMod val="50000"/>
                              <a:lumOff val="50000"/>
                            </a:schemeClr>
                          </a:solidFill>
                          <a:effectLst/>
                        </a:rPr>
                        <a:t>1.37</a:t>
                      </a:r>
                    </a:p>
                  </a:txBody>
                  <a:tcPr marL="402" marR="402" marT="402" marB="402"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9CCF7F"/>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4449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Links de </a:t>
            </a:r>
            <a:r>
              <a:rPr lang="en-GB" dirty="0" err="1"/>
              <a:t>capacitación</a:t>
            </a:r>
            <a:endParaRPr lang="en-GB" dirty="0"/>
          </a:p>
        </p:txBody>
      </p:sp>
      <p:sp>
        <p:nvSpPr>
          <p:cNvPr id="3" name="Content Placeholder 2"/>
          <p:cNvSpPr>
            <a:spLocks noGrp="1"/>
          </p:cNvSpPr>
          <p:nvPr>
            <p:ph idx="1"/>
          </p:nvPr>
        </p:nvSpPr>
        <p:spPr>
          <a:xfrm>
            <a:off x="1097280" y="2083980"/>
            <a:ext cx="10058400" cy="3785113"/>
          </a:xfrm>
        </p:spPr>
        <p:txBody>
          <a:bodyPr>
            <a:normAutofit fontScale="47500" lnSpcReduction="20000"/>
          </a:bodyPr>
          <a:lstStyle/>
          <a:p>
            <a:pPr>
              <a:buFont typeface="Wingdings" panose="05000000000000000000" pitchFamily="2" charset="2"/>
              <a:buChar char="v"/>
            </a:pPr>
            <a:r>
              <a:rPr lang="en-GB" sz="3600" dirty="0">
                <a:hlinkClick r:id="rId2"/>
              </a:rPr>
              <a:t>https://vuejs.org/v2/guide/</a:t>
            </a:r>
            <a:r>
              <a:rPr lang="en-GB" sz="3600" dirty="0"/>
              <a:t> (</a:t>
            </a:r>
            <a:r>
              <a:rPr lang="en-GB" sz="3600" dirty="0" err="1"/>
              <a:t>Pagina</a:t>
            </a:r>
            <a:r>
              <a:rPr lang="en-GB" sz="3600" dirty="0"/>
              <a:t> </a:t>
            </a:r>
            <a:r>
              <a:rPr lang="en-GB" sz="3600" dirty="0" err="1"/>
              <a:t>Oficial</a:t>
            </a:r>
            <a:r>
              <a:rPr lang="en-GB" sz="3600" dirty="0"/>
              <a:t>)</a:t>
            </a:r>
          </a:p>
          <a:p>
            <a:pPr>
              <a:buFont typeface="Wingdings" panose="05000000000000000000" pitchFamily="2" charset="2"/>
              <a:buChar char="v"/>
            </a:pPr>
            <a:endParaRPr lang="en-GB" sz="3600" dirty="0"/>
          </a:p>
          <a:p>
            <a:pPr>
              <a:buFont typeface="Wingdings" panose="05000000000000000000" pitchFamily="2" charset="2"/>
              <a:buChar char="v"/>
            </a:pPr>
            <a:r>
              <a:rPr lang="en-GB" sz="3600" dirty="0">
                <a:hlinkClick r:id="rId3"/>
              </a:rPr>
              <a:t>https://webtraining.zone/cursos/curso-profesional-vue-js</a:t>
            </a:r>
            <a:r>
              <a:rPr lang="en-GB" sz="3600" dirty="0"/>
              <a:t> (</a:t>
            </a:r>
            <a:r>
              <a:rPr lang="en-GB" sz="3600" dirty="0" err="1"/>
              <a:t>Cursos</a:t>
            </a:r>
            <a:r>
              <a:rPr lang="en-GB" sz="3600" dirty="0"/>
              <a:t> </a:t>
            </a:r>
            <a:r>
              <a:rPr lang="en-GB" sz="3600" dirty="0" err="1"/>
              <a:t>Gratuitos</a:t>
            </a:r>
            <a:r>
              <a:rPr lang="en-GB" sz="3600" dirty="0"/>
              <a:t>)</a:t>
            </a:r>
          </a:p>
          <a:p>
            <a:pPr>
              <a:buFont typeface="Wingdings" panose="05000000000000000000" pitchFamily="2" charset="2"/>
              <a:buChar char="v"/>
            </a:pPr>
            <a:endParaRPr lang="en-GB" sz="3600" dirty="0"/>
          </a:p>
          <a:p>
            <a:pPr>
              <a:buFont typeface="Wingdings" panose="05000000000000000000" pitchFamily="2" charset="2"/>
              <a:buChar char="v"/>
            </a:pPr>
            <a:r>
              <a:rPr lang="en-GB" sz="3600" dirty="0">
                <a:hlinkClick r:id="rId4"/>
              </a:rPr>
              <a:t>https://es-vuejs.github.io/vuejs.org/v2/guide/installation.html</a:t>
            </a:r>
            <a:r>
              <a:rPr lang="en-GB" sz="3600" dirty="0"/>
              <a:t> (</a:t>
            </a:r>
            <a:r>
              <a:rPr lang="en-GB" sz="3600" dirty="0" err="1"/>
              <a:t>Pagina</a:t>
            </a:r>
            <a:r>
              <a:rPr lang="en-GB" sz="3600" dirty="0"/>
              <a:t> </a:t>
            </a:r>
            <a:r>
              <a:rPr lang="en-GB" sz="3600" dirty="0" err="1"/>
              <a:t>Oficial</a:t>
            </a:r>
            <a:r>
              <a:rPr lang="en-GB" sz="3600" dirty="0"/>
              <a:t> en </a:t>
            </a:r>
            <a:r>
              <a:rPr lang="en-GB" sz="3600" dirty="0" err="1"/>
              <a:t>español</a:t>
            </a:r>
            <a:r>
              <a:rPr lang="en-GB" sz="3600" dirty="0"/>
              <a:t> </a:t>
            </a:r>
            <a:r>
              <a:rPr lang="en-GB" sz="3600" dirty="0" err="1"/>
              <a:t>GidHub</a:t>
            </a:r>
            <a:r>
              <a:rPr lang="en-GB" sz="3600" dirty="0"/>
              <a:t>)</a:t>
            </a:r>
          </a:p>
          <a:p>
            <a:pPr>
              <a:buFont typeface="Wingdings" panose="05000000000000000000" pitchFamily="2" charset="2"/>
              <a:buChar char="v"/>
            </a:pPr>
            <a:endParaRPr lang="en-GB" sz="3600" dirty="0"/>
          </a:p>
          <a:p>
            <a:pPr>
              <a:buFont typeface="Wingdings" panose="05000000000000000000" pitchFamily="2" charset="2"/>
              <a:buChar char="v"/>
            </a:pPr>
            <a:r>
              <a:rPr lang="en-GB" sz="3600" dirty="0">
                <a:hlinkClick r:id="rId5"/>
              </a:rPr>
              <a:t>https://styde.net/introduccion-a-vue-js/</a:t>
            </a:r>
            <a:r>
              <a:rPr lang="en-GB" sz="3600" dirty="0"/>
              <a:t> (</a:t>
            </a:r>
            <a:r>
              <a:rPr lang="en-GB" sz="3600" dirty="0" err="1"/>
              <a:t>Tutoriales</a:t>
            </a:r>
            <a:r>
              <a:rPr lang="en-GB" sz="3600" dirty="0"/>
              <a:t> </a:t>
            </a:r>
            <a:r>
              <a:rPr lang="en-GB" sz="3600" dirty="0" err="1"/>
              <a:t>gratuitos</a:t>
            </a:r>
            <a:r>
              <a:rPr lang="en-GB" sz="3600" dirty="0"/>
              <a:t>)</a:t>
            </a:r>
          </a:p>
          <a:p>
            <a:pPr>
              <a:buFont typeface="Wingdings" panose="05000000000000000000" pitchFamily="2" charset="2"/>
              <a:buChar char="v"/>
            </a:pPr>
            <a:endParaRPr lang="en-GB" sz="3600" dirty="0"/>
          </a:p>
          <a:p>
            <a:pPr>
              <a:buFont typeface="Wingdings" panose="05000000000000000000" pitchFamily="2" charset="2"/>
              <a:buChar char="v"/>
            </a:pPr>
            <a:r>
              <a:rPr lang="en-GB" sz="3600" dirty="0">
                <a:hlinkClick r:id="rId6"/>
              </a:rPr>
              <a:t>https://aprendible.com/series/vuejs-desde-cero/lecciones/introduccion-a-vuejs</a:t>
            </a:r>
            <a:r>
              <a:rPr lang="en-GB" sz="3600" dirty="0"/>
              <a:t> (Videos tutorials </a:t>
            </a:r>
            <a:r>
              <a:rPr lang="en-GB" sz="3600" dirty="0" err="1"/>
              <a:t>gratuitos</a:t>
            </a:r>
            <a:r>
              <a:rPr lang="en-GB" sz="3600" dirty="0"/>
              <a:t>)</a:t>
            </a:r>
          </a:p>
          <a:p>
            <a:pPr>
              <a:buFont typeface="Wingdings" panose="05000000000000000000" pitchFamily="2" charset="2"/>
              <a:buChar char="v"/>
            </a:pPr>
            <a:r>
              <a:rPr lang="en-GB" sz="3600" dirty="0">
                <a:hlinkClick r:id="rId7"/>
              </a:rPr>
              <a:t>https://www.youtube.com/watch?v=ItFU_otra0o</a:t>
            </a:r>
            <a:r>
              <a:rPr lang="en-GB" sz="3600" dirty="0"/>
              <a:t> (Video de 2 horas </a:t>
            </a:r>
            <a:r>
              <a:rPr lang="en-GB" sz="3600" dirty="0" err="1"/>
              <a:t>introduciendo</a:t>
            </a:r>
            <a:r>
              <a:rPr lang="en-GB" sz="3600"/>
              <a:t> al VUE.JS)</a:t>
            </a:r>
            <a:endParaRPr lang="en-GB" sz="3600" dirty="0"/>
          </a:p>
          <a:p>
            <a:pPr>
              <a:buFont typeface="Wingdings" panose="05000000000000000000" pitchFamily="2" charset="2"/>
              <a:buChar char="v"/>
            </a:pPr>
            <a:endParaRPr lang="en-GB" sz="3600" dirty="0"/>
          </a:p>
        </p:txBody>
      </p:sp>
    </p:spTree>
    <p:extLst>
      <p:ext uri="{BB962C8B-B14F-4D97-AF65-F5344CB8AC3E}">
        <p14:creationId xmlns:p14="http://schemas.microsoft.com/office/powerpoint/2010/main" val="115599944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B1F2C-E0F4-4B92-B9F4-10F0CBC4FC5E}"/>
              </a:ext>
            </a:extLst>
          </p:cNvPr>
          <p:cNvSpPr>
            <a:spLocks noGrp="1"/>
          </p:cNvSpPr>
          <p:nvPr>
            <p:ph type="title"/>
          </p:nvPr>
        </p:nvSpPr>
        <p:spPr/>
        <p:txBody>
          <a:bodyPr/>
          <a:lstStyle/>
          <a:p>
            <a:r>
              <a:rPr lang="es-BO" dirty="0"/>
              <a:t>CARACTERISTICAS</a:t>
            </a:r>
            <a:endParaRPr lang="en-US" dirty="0"/>
          </a:p>
        </p:txBody>
      </p:sp>
      <p:sp>
        <p:nvSpPr>
          <p:cNvPr id="3" name="Marcador de contenido 2">
            <a:extLst>
              <a:ext uri="{FF2B5EF4-FFF2-40B4-BE49-F238E27FC236}">
                <a16:creationId xmlns:a16="http://schemas.microsoft.com/office/drawing/2014/main" id="{BDBDA656-EDA2-4C41-8662-4CCEFBD21B01}"/>
              </a:ext>
            </a:extLst>
          </p:cNvPr>
          <p:cNvSpPr>
            <a:spLocks noGrp="1"/>
          </p:cNvSpPr>
          <p:nvPr>
            <p:ph idx="1"/>
          </p:nvPr>
        </p:nvSpPr>
        <p:spPr/>
        <p:txBody>
          <a:bodyPr/>
          <a:lstStyle/>
          <a:p>
            <a:pPr marL="457200" indent="-457200">
              <a:buFont typeface="+mj-lt"/>
              <a:buAutoNum type="arabicPeriod"/>
            </a:pPr>
            <a:r>
              <a:rPr lang="es-ES" dirty="0"/>
              <a:t>Accesible.</a:t>
            </a:r>
          </a:p>
          <a:p>
            <a:pPr marL="457200" indent="-457200">
              <a:buFont typeface="+mj-lt"/>
              <a:buAutoNum type="arabicPeriod"/>
            </a:pPr>
            <a:r>
              <a:rPr lang="es-ES" dirty="0"/>
              <a:t>Versátil: Su núcleo es bastante pequeño y se escala a través de </a:t>
            </a:r>
            <a:r>
              <a:rPr lang="es-ES" dirty="0" err="1"/>
              <a:t>plugins</a:t>
            </a:r>
            <a:r>
              <a:rPr lang="es-ES" dirty="0"/>
              <a:t>, con lo cual escucharás mucho que </a:t>
            </a:r>
            <a:r>
              <a:rPr lang="es-ES" b="1" dirty="0" err="1"/>
              <a:t>Vue</a:t>
            </a:r>
            <a:r>
              <a:rPr lang="es-ES" dirty="0"/>
              <a:t> es una librería muy parecida a </a:t>
            </a:r>
            <a:r>
              <a:rPr lang="es-ES" dirty="0" err="1"/>
              <a:t>React</a:t>
            </a:r>
            <a:r>
              <a:rPr lang="es-ES" dirty="0"/>
              <a:t>, una librería que cumple un propósito.</a:t>
            </a:r>
          </a:p>
          <a:p>
            <a:pPr marL="457200" indent="-457200">
              <a:buFont typeface="+mj-lt"/>
              <a:buAutoNum type="arabicPeriod"/>
            </a:pPr>
            <a:r>
              <a:rPr lang="es-ES" dirty="0"/>
              <a:t>Escalable por el mismo tema de la versatilidad.</a:t>
            </a:r>
          </a:p>
          <a:p>
            <a:pPr marL="457200" indent="-457200">
              <a:buFont typeface="+mj-lt"/>
              <a:buAutoNum type="arabicPeriod"/>
            </a:pPr>
            <a:r>
              <a:rPr lang="es-ES" dirty="0"/>
              <a:t>Reactivo.</a:t>
            </a:r>
          </a:p>
          <a:p>
            <a:pPr marL="457200" indent="-457200">
              <a:buFont typeface="+mj-lt"/>
              <a:buAutoNum type="arabicPeriod"/>
            </a:pPr>
            <a:r>
              <a:rPr lang="es-ES" dirty="0"/>
              <a:t>Optimizado: Su </a:t>
            </a:r>
            <a:r>
              <a:rPr lang="es-ES" dirty="0" err="1"/>
              <a:t>core</a:t>
            </a:r>
            <a:r>
              <a:rPr lang="es-ES" dirty="0"/>
              <a:t> ocupa </a:t>
            </a:r>
            <a:r>
              <a:rPr lang="es-ES" b="1" dirty="0"/>
              <a:t>74KB,</a:t>
            </a:r>
            <a:r>
              <a:rPr lang="es-ES" dirty="0"/>
              <a:t> como ves es bastante liviano.</a:t>
            </a:r>
          </a:p>
          <a:p>
            <a:pPr marL="457200" indent="-457200">
              <a:buFont typeface="+mj-lt"/>
              <a:buAutoNum type="arabicPeriod"/>
            </a:pPr>
            <a:r>
              <a:rPr lang="es-ES" dirty="0"/>
              <a:t>Comunidad: Va creciendo a un ritmo importante con más 66500 estrellas en </a:t>
            </a:r>
            <a:r>
              <a:rPr lang="es-ES" b="1" dirty="0"/>
              <a:t>GitHub</a:t>
            </a:r>
            <a:r>
              <a:rPr lang="es-ES" dirty="0"/>
              <a:t> y 130 personas contribuyendo al </a:t>
            </a:r>
            <a:r>
              <a:rPr lang="es-ES" dirty="0" err="1"/>
              <a:t>core</a:t>
            </a:r>
            <a:r>
              <a:rPr lang="es-ES" dirty="0"/>
              <a:t> cada día.</a:t>
            </a:r>
          </a:p>
          <a:p>
            <a:pPr marL="457200" indent="-457200">
              <a:buFont typeface="+mj-lt"/>
              <a:buAutoNum type="arabicPeriod"/>
            </a:pPr>
            <a:r>
              <a:rPr lang="es-ES" dirty="0"/>
              <a:t>Licencia MIT: se publicó bajo el amparo de esta licencia.</a:t>
            </a:r>
          </a:p>
          <a:p>
            <a:endParaRPr lang="en-US" dirty="0"/>
          </a:p>
        </p:txBody>
      </p:sp>
    </p:spTree>
    <p:extLst>
      <p:ext uri="{BB962C8B-B14F-4D97-AF65-F5344CB8AC3E}">
        <p14:creationId xmlns:p14="http://schemas.microsoft.com/office/powerpoint/2010/main" val="377745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D58410-D68B-49BF-A328-6408F7508D40}"/>
              </a:ext>
            </a:extLst>
          </p:cNvPr>
          <p:cNvSpPr>
            <a:spLocks noGrp="1"/>
          </p:cNvSpPr>
          <p:nvPr>
            <p:ph type="title"/>
          </p:nvPr>
        </p:nvSpPr>
        <p:spPr/>
        <p:txBody>
          <a:bodyPr/>
          <a:lstStyle/>
          <a:p>
            <a:r>
              <a:rPr lang="es-BO" dirty="0"/>
              <a:t>VENTAJAS</a:t>
            </a:r>
            <a:endParaRPr lang="en-US" dirty="0"/>
          </a:p>
        </p:txBody>
      </p:sp>
      <p:sp>
        <p:nvSpPr>
          <p:cNvPr id="3" name="Marcador de contenido 2">
            <a:extLst>
              <a:ext uri="{FF2B5EF4-FFF2-40B4-BE49-F238E27FC236}">
                <a16:creationId xmlns:a16="http://schemas.microsoft.com/office/drawing/2014/main" id="{ED9090F7-3106-4DBA-9F50-490400EF7413}"/>
              </a:ext>
            </a:extLst>
          </p:cNvPr>
          <p:cNvSpPr>
            <a:spLocks noGrp="1"/>
          </p:cNvSpPr>
          <p:nvPr>
            <p:ph idx="1"/>
          </p:nvPr>
        </p:nvSpPr>
        <p:spPr/>
        <p:txBody>
          <a:bodyPr>
            <a:normAutofit/>
          </a:bodyPr>
          <a:lstStyle/>
          <a:p>
            <a:pPr>
              <a:buFont typeface="Wingdings" panose="05000000000000000000" pitchFamily="2" charset="2"/>
              <a:buChar char="Ø"/>
            </a:pPr>
            <a:r>
              <a:rPr lang="es-ES" dirty="0"/>
              <a:t>Vamos ahorrar mucha </a:t>
            </a:r>
            <a:r>
              <a:rPr lang="es-ES" dirty="0" err="1"/>
              <a:t>lineas</a:t>
            </a:r>
            <a:r>
              <a:rPr lang="es-ES" dirty="0"/>
              <a:t> de código porque cualquier cambio que hagamos una propiedad, el </a:t>
            </a:r>
            <a:r>
              <a:rPr lang="es-ES" dirty="0" err="1"/>
              <a:t>watcher</a:t>
            </a:r>
            <a:r>
              <a:rPr lang="es-ES" dirty="0"/>
              <a:t> de </a:t>
            </a:r>
            <a:r>
              <a:rPr lang="es-ES" dirty="0" err="1"/>
              <a:t>VueJs</a:t>
            </a:r>
            <a:r>
              <a:rPr lang="es-ES" dirty="0"/>
              <a:t> lo detecta y refrescará el DOM sin tener que actualizar todo, y evitando que tengamos que hacer los cambios manualmente.</a:t>
            </a:r>
          </a:p>
          <a:p>
            <a:pPr>
              <a:buFont typeface="Wingdings" panose="05000000000000000000" pitchFamily="2" charset="2"/>
              <a:buChar char="Ø"/>
            </a:pPr>
            <a:r>
              <a:rPr lang="es-ES" dirty="0"/>
              <a:t>Buen Performance, </a:t>
            </a:r>
            <a:r>
              <a:rPr lang="es-ES" dirty="0" err="1"/>
              <a:t>Riot</a:t>
            </a:r>
            <a:r>
              <a:rPr lang="es-ES" dirty="0"/>
              <a:t> VS </a:t>
            </a:r>
            <a:r>
              <a:rPr lang="es-ES" dirty="0" err="1"/>
              <a:t>Vue</a:t>
            </a:r>
            <a:r>
              <a:rPr lang="es-ES" dirty="0"/>
              <a:t> con 2 mil registros y </a:t>
            </a:r>
            <a:r>
              <a:rPr lang="es-ES" dirty="0" err="1"/>
              <a:t>RiotJs</a:t>
            </a:r>
            <a:r>
              <a:rPr lang="es-ES" dirty="0"/>
              <a:t> hizo colapsar el navegador.</a:t>
            </a:r>
          </a:p>
          <a:p>
            <a:pPr>
              <a:buFont typeface="Wingdings" panose="05000000000000000000" pitchFamily="2" charset="2"/>
              <a:buChar char="Ø"/>
            </a:pPr>
            <a:r>
              <a:rPr lang="es-ES" dirty="0"/>
              <a:t>Comunidad muy amplia.</a:t>
            </a:r>
          </a:p>
          <a:p>
            <a:pPr>
              <a:buFont typeface="Wingdings" panose="05000000000000000000" pitchFamily="2" charset="2"/>
              <a:buChar char="Ø"/>
            </a:pPr>
            <a:r>
              <a:rPr lang="es-ES" dirty="0"/>
              <a:t>Implementa una API solida a diferencia de otros.</a:t>
            </a:r>
          </a:p>
          <a:p>
            <a:pPr>
              <a:buFont typeface="Wingdings" panose="05000000000000000000" pitchFamily="2" charset="2"/>
              <a:buChar char="Ø"/>
            </a:pPr>
            <a:r>
              <a:rPr lang="es-ES" dirty="0"/>
              <a:t>Curva de aprendizaje menor a </a:t>
            </a:r>
            <a:r>
              <a:rPr lang="es-ES" dirty="0" err="1"/>
              <a:t>React</a:t>
            </a:r>
            <a:r>
              <a:rPr lang="es-ES" dirty="0"/>
              <a:t>, Angular (aunque se prefiere no compararlo con Angular).</a:t>
            </a:r>
          </a:p>
          <a:p>
            <a:pPr>
              <a:buFont typeface="Wingdings" panose="05000000000000000000" pitchFamily="2" charset="2"/>
              <a:buChar char="Ø"/>
            </a:pPr>
            <a:r>
              <a:rPr lang="es-ES" dirty="0"/>
              <a:t>No mezcla código </a:t>
            </a:r>
            <a:r>
              <a:rPr lang="es-ES" dirty="0" err="1"/>
              <a:t>javascript</a:t>
            </a:r>
            <a:r>
              <a:rPr lang="es-ES" dirty="0"/>
              <a:t> con HTML..</a:t>
            </a:r>
          </a:p>
          <a:p>
            <a:endParaRPr lang="en-US" dirty="0"/>
          </a:p>
        </p:txBody>
      </p:sp>
    </p:spTree>
    <p:extLst>
      <p:ext uri="{BB962C8B-B14F-4D97-AF65-F5344CB8AC3E}">
        <p14:creationId xmlns:p14="http://schemas.microsoft.com/office/powerpoint/2010/main" val="3317933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err="1"/>
              <a:t>Vue</a:t>
            </a:r>
            <a:r>
              <a:rPr lang="en-GB" dirty="0"/>
              <a:t> </a:t>
            </a:r>
            <a:r>
              <a:rPr lang="en-GB" dirty="0" err="1"/>
              <a:t>es</a:t>
            </a:r>
            <a:r>
              <a:rPr lang="en-GB" dirty="0"/>
              <a:t> </a:t>
            </a:r>
            <a:r>
              <a:rPr lang="en-GB" dirty="0" err="1"/>
              <a:t>fácil</a:t>
            </a:r>
            <a:endParaRPr lang="en-GB" dirty="0"/>
          </a:p>
        </p:txBody>
      </p:sp>
      <p:sp>
        <p:nvSpPr>
          <p:cNvPr id="5" name="Subtitle 4"/>
          <p:cNvSpPr>
            <a:spLocks noGrp="1"/>
          </p:cNvSpPr>
          <p:nvPr>
            <p:ph type="subTitle" idx="1"/>
          </p:nvPr>
        </p:nvSpPr>
        <p:spPr/>
        <p:txBody>
          <a:bodyPr/>
          <a:lstStyle/>
          <a:p>
            <a:r>
              <a:rPr lang="en-GB" dirty="0" err="1"/>
              <a:t>ConcEpto</a:t>
            </a:r>
            <a:r>
              <a:rPr lang="en-GB" dirty="0"/>
              <a:t> de </a:t>
            </a:r>
            <a:r>
              <a:rPr lang="en-GB" dirty="0" err="1"/>
              <a:t>desarrollo</a:t>
            </a:r>
            <a:r>
              <a:rPr lang="en-GB" dirty="0"/>
              <a:t> web </a:t>
            </a:r>
            <a:r>
              <a:rPr lang="en-GB" dirty="0" err="1"/>
              <a:t>reactivo</a:t>
            </a:r>
            <a:endParaRPr lang="en-GB" dirty="0"/>
          </a:p>
        </p:txBody>
      </p:sp>
    </p:spTree>
    <p:extLst>
      <p:ext uri="{BB962C8B-B14F-4D97-AF65-F5344CB8AC3E}">
        <p14:creationId xmlns:p14="http://schemas.microsoft.com/office/powerpoint/2010/main" val="139158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0E5222C-3FFE-464A-8C7F-0F2058F65E5D}"/>
              </a:ext>
            </a:extLst>
          </p:cNvPr>
          <p:cNvSpPr>
            <a:spLocks noGrp="1"/>
          </p:cNvSpPr>
          <p:nvPr>
            <p:ph idx="1"/>
          </p:nvPr>
        </p:nvSpPr>
        <p:spPr>
          <a:xfrm>
            <a:off x="1157665" y="810931"/>
            <a:ext cx="10058400" cy="1245336"/>
          </a:xfrm>
        </p:spPr>
        <p:txBody>
          <a:bodyPr/>
          <a:lstStyle/>
          <a:p>
            <a:r>
              <a:rPr lang="es-ES" dirty="0"/>
              <a:t>Entre las características principales de </a:t>
            </a:r>
            <a:r>
              <a:rPr lang="es-ES" dirty="0" err="1"/>
              <a:t>Vue</a:t>
            </a:r>
            <a:r>
              <a:rPr lang="es-ES" dirty="0"/>
              <a:t>, encontramos que es un </a:t>
            </a:r>
            <a:r>
              <a:rPr lang="es-ES" dirty="0" err="1"/>
              <a:t>framework</a:t>
            </a:r>
            <a:r>
              <a:rPr lang="es-ES" dirty="0"/>
              <a:t> “reactivo” que implementa “</a:t>
            </a:r>
            <a:r>
              <a:rPr lang="es-ES" dirty="0" err="1"/>
              <a:t>two</a:t>
            </a:r>
            <a:r>
              <a:rPr lang="es-ES" dirty="0"/>
              <a:t> </a:t>
            </a:r>
            <a:r>
              <a:rPr lang="es-ES" dirty="0" err="1"/>
              <a:t>way</a:t>
            </a:r>
            <a:r>
              <a:rPr lang="es-ES" dirty="0"/>
              <a:t> data-</a:t>
            </a:r>
            <a:r>
              <a:rPr lang="es-ES" dirty="0" err="1"/>
              <a:t>binding</a:t>
            </a:r>
            <a:r>
              <a:rPr lang="es-ES" dirty="0"/>
              <a:t>” o en español: enlace de datos en dos direcciones (entre la vista y el modelo) de una manera muy eficiente y rápida.</a:t>
            </a:r>
            <a:endParaRPr lang="en-US" dirty="0"/>
          </a:p>
        </p:txBody>
      </p:sp>
      <p:pic>
        <p:nvPicPr>
          <p:cNvPr id="1026" name="Picture 2" descr="mvvm">
            <a:extLst>
              <a:ext uri="{FF2B5EF4-FFF2-40B4-BE49-F238E27FC236}">
                <a16:creationId xmlns:a16="http://schemas.microsoft.com/office/drawing/2014/main" id="{32906557-AC94-4842-98FB-167039ABF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8588" y="1760921"/>
            <a:ext cx="4830793" cy="2566359"/>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1EA3B70-C012-40DB-8910-7A8BBEF40EBC}"/>
              </a:ext>
            </a:extLst>
          </p:cNvPr>
          <p:cNvSpPr/>
          <p:nvPr/>
        </p:nvSpPr>
        <p:spPr>
          <a:xfrm>
            <a:off x="1157665" y="4473643"/>
            <a:ext cx="9805359" cy="1200329"/>
          </a:xfrm>
          <a:prstGeom prst="rect">
            <a:avLst/>
          </a:prstGeom>
        </p:spPr>
        <p:txBody>
          <a:bodyPr wrap="square">
            <a:spAutoFit/>
          </a:bodyPr>
          <a:lstStyle/>
          <a:p>
            <a:r>
              <a:rPr lang="es-ES" b="1" dirty="0">
                <a:solidFill>
                  <a:srgbClr val="010101"/>
                </a:solidFill>
                <a:latin typeface="ClearSans"/>
              </a:rPr>
              <a:t>Vue.js</a:t>
            </a:r>
            <a:r>
              <a:rPr lang="es-ES" dirty="0">
                <a:solidFill>
                  <a:srgbClr val="010101"/>
                </a:solidFill>
                <a:latin typeface="ClearSans"/>
              </a:rPr>
              <a:t>, está más enfocado hacia la vista, y puede ser implementado en el HTML de cualquier proyecto web sin requerir cambios drásticos en el marcado. Por otro lado, también existen componentes que permiten manejar rutas, peticiones AJAX etc. con Vue.js; por ende puedes usarlo tanto para crear pequeños widgets interactivos como para crear “Single Page </a:t>
            </a:r>
            <a:r>
              <a:rPr lang="es-ES" dirty="0" err="1">
                <a:solidFill>
                  <a:srgbClr val="010101"/>
                </a:solidFill>
                <a:latin typeface="ClearSans"/>
              </a:rPr>
              <a:t>Applications</a:t>
            </a:r>
            <a:r>
              <a:rPr lang="es-ES" dirty="0">
                <a:solidFill>
                  <a:srgbClr val="010101"/>
                </a:solidFill>
                <a:latin typeface="ClearSans"/>
              </a:rPr>
              <a:t>” (SPA) complejas.</a:t>
            </a:r>
            <a:endParaRPr lang="en-US" dirty="0"/>
          </a:p>
        </p:txBody>
      </p:sp>
    </p:spTree>
    <p:extLst>
      <p:ext uri="{BB962C8B-B14F-4D97-AF65-F5344CB8AC3E}">
        <p14:creationId xmlns:p14="http://schemas.microsoft.com/office/powerpoint/2010/main" val="203265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968E8F9-87F3-469E-9BDB-AF03120C4BED}"/>
              </a:ext>
            </a:extLst>
          </p:cNvPr>
          <p:cNvSpPr>
            <a:spLocks noGrp="1"/>
          </p:cNvSpPr>
          <p:nvPr>
            <p:ph idx="1"/>
          </p:nvPr>
        </p:nvSpPr>
        <p:spPr>
          <a:xfrm>
            <a:off x="5373858" y="1934308"/>
            <a:ext cx="5781822" cy="3934786"/>
          </a:xfrm>
        </p:spPr>
        <p:txBody>
          <a:bodyPr/>
          <a:lstStyle/>
          <a:p>
            <a:r>
              <a:rPr lang="es-ES" dirty="0"/>
              <a:t>Éste gráfico está sacado de la documentación oficial (también muy clara y fácil de seguir) dónde se puede ver todos los momentos en los que podemos acceder para añadir o eliminar funcionalidades.</a:t>
            </a:r>
            <a:endParaRPr lang="en-US" dirty="0"/>
          </a:p>
          <a:p>
            <a:endParaRPr lang="en-US" dirty="0"/>
          </a:p>
        </p:txBody>
      </p:sp>
      <p:pic>
        <p:nvPicPr>
          <p:cNvPr id="4" name="Picture 2" descr="Vue método del lifecycle">
            <a:extLst>
              <a:ext uri="{FF2B5EF4-FFF2-40B4-BE49-F238E27FC236}">
                <a16:creationId xmlns:a16="http://schemas.microsoft.com/office/drawing/2014/main" id="{888F4A48-237D-4D1B-923E-76FE5CF02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951" y="215855"/>
            <a:ext cx="2548548" cy="594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0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err="1"/>
              <a:t>Implementación</a:t>
            </a:r>
            <a:endParaRPr lang="en-GB" dirty="0"/>
          </a:p>
        </p:txBody>
      </p:sp>
      <p:sp>
        <p:nvSpPr>
          <p:cNvPr id="5" name="Subtitle 4"/>
          <p:cNvSpPr>
            <a:spLocks noGrp="1"/>
          </p:cNvSpPr>
          <p:nvPr>
            <p:ph type="subTitle" idx="1"/>
          </p:nvPr>
        </p:nvSpPr>
        <p:spPr/>
        <p:txBody>
          <a:bodyPr/>
          <a:lstStyle/>
          <a:p>
            <a:r>
              <a:rPr lang="en-GB" dirty="0" err="1"/>
              <a:t>Sencilla</a:t>
            </a:r>
            <a:r>
              <a:rPr lang="en-GB" dirty="0"/>
              <a:t> e </a:t>
            </a:r>
            <a:r>
              <a:rPr lang="en-GB" dirty="0" err="1"/>
              <a:t>intuitiva</a:t>
            </a:r>
            <a:endParaRPr lang="en-GB" dirty="0"/>
          </a:p>
        </p:txBody>
      </p:sp>
    </p:spTree>
    <p:extLst>
      <p:ext uri="{BB962C8B-B14F-4D97-AF65-F5344CB8AC3E}">
        <p14:creationId xmlns:p14="http://schemas.microsoft.com/office/powerpoint/2010/main" val="151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369BED-A5EA-49FE-8545-85A4C72E33A7}"/>
              </a:ext>
            </a:extLst>
          </p:cNvPr>
          <p:cNvSpPr>
            <a:spLocks noGrp="1"/>
          </p:cNvSpPr>
          <p:nvPr>
            <p:ph type="title"/>
          </p:nvPr>
        </p:nvSpPr>
        <p:spPr/>
        <p:txBody>
          <a:bodyPr/>
          <a:lstStyle/>
          <a:p>
            <a:r>
              <a:rPr lang="es-BO" dirty="0"/>
              <a:t>IMPLEMENTACIÓN</a:t>
            </a:r>
            <a:br>
              <a:rPr lang="es-BO" dirty="0"/>
            </a:br>
            <a:r>
              <a:rPr lang="es-BO" dirty="0"/>
              <a:t>#CDN</a:t>
            </a:r>
            <a:endParaRPr lang="en-US" dirty="0"/>
          </a:p>
        </p:txBody>
      </p:sp>
      <p:sp>
        <p:nvSpPr>
          <p:cNvPr id="3" name="Marcador de contenido 2">
            <a:extLst>
              <a:ext uri="{FF2B5EF4-FFF2-40B4-BE49-F238E27FC236}">
                <a16:creationId xmlns:a16="http://schemas.microsoft.com/office/drawing/2014/main" id="{D78810E7-7626-4068-9650-CA68CDCB63D6}"/>
              </a:ext>
            </a:extLst>
          </p:cNvPr>
          <p:cNvSpPr>
            <a:spLocks noGrp="1"/>
          </p:cNvSpPr>
          <p:nvPr>
            <p:ph idx="1"/>
          </p:nvPr>
        </p:nvSpPr>
        <p:spPr>
          <a:xfrm>
            <a:off x="1097280" y="1845734"/>
            <a:ext cx="10058400" cy="766837"/>
          </a:xfrm>
        </p:spPr>
        <p:txBody>
          <a:bodyPr/>
          <a:lstStyle/>
          <a:p>
            <a:r>
              <a:rPr lang="es-ES" dirty="0"/>
              <a:t>Vue.js es prácticamente compatible con cualquier browser moderno. Para este proyecto he usado la versión accesible a través de CDN.</a:t>
            </a:r>
            <a:endParaRPr lang="en-US" dirty="0"/>
          </a:p>
        </p:txBody>
      </p:sp>
      <p:sp>
        <p:nvSpPr>
          <p:cNvPr id="4" name="Rectangle 1">
            <a:extLst>
              <a:ext uri="{FF2B5EF4-FFF2-40B4-BE49-F238E27FC236}">
                <a16:creationId xmlns:a16="http://schemas.microsoft.com/office/drawing/2014/main" id="{01CB7D8F-6DA6-40FB-A498-608B9DDE11DE}"/>
              </a:ext>
            </a:extLst>
          </p:cNvPr>
          <p:cNvSpPr>
            <a:spLocks noChangeArrowheads="1"/>
          </p:cNvSpPr>
          <p:nvPr/>
        </p:nvSpPr>
        <p:spPr bwMode="auto">
          <a:xfrm>
            <a:off x="1897743" y="2786603"/>
            <a:ext cx="8396514" cy="246221"/>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inherit"/>
              </a:rPr>
              <a:t>&lt;</a:t>
            </a:r>
            <a:r>
              <a:rPr kumimoji="0" lang="en-US" altLang="en-US" sz="1600" b="0" i="0" u="none" strike="noStrike" cap="none" normalizeH="0" baseline="0" dirty="0">
                <a:ln>
                  <a:noFill/>
                </a:ln>
                <a:solidFill>
                  <a:srgbClr val="F92672"/>
                </a:solidFill>
                <a:effectLst/>
                <a:latin typeface="inherit"/>
              </a:rPr>
              <a:t>script </a:t>
            </a:r>
            <a:r>
              <a:rPr kumimoji="0" lang="en-US" altLang="en-US" sz="1600" b="0" i="0" u="none" strike="noStrike" cap="none" normalizeH="0" baseline="0" dirty="0">
                <a:ln>
                  <a:noFill/>
                </a:ln>
                <a:solidFill>
                  <a:srgbClr val="A6E22E"/>
                </a:solidFill>
                <a:effectLst/>
                <a:latin typeface="inherit"/>
              </a:rPr>
              <a:t>type</a:t>
            </a:r>
            <a:r>
              <a:rPr kumimoji="0" lang="en-US" altLang="en-US" sz="1600" b="0" i="0" u="none" strike="noStrike" cap="none" normalizeH="0" baseline="0" dirty="0">
                <a:ln>
                  <a:noFill/>
                </a:ln>
                <a:solidFill>
                  <a:srgbClr val="F8F8F2"/>
                </a:solidFill>
                <a:effectLst/>
                <a:latin typeface="inherit"/>
              </a:rPr>
              <a:t>="</a:t>
            </a:r>
            <a:r>
              <a:rPr kumimoji="0" lang="en-US" altLang="en-US" sz="1600" b="0" i="0" u="none" strike="noStrike" cap="none" normalizeH="0" baseline="0" dirty="0">
                <a:ln>
                  <a:noFill/>
                </a:ln>
                <a:solidFill>
                  <a:srgbClr val="E6DB74"/>
                </a:solidFill>
                <a:effectLst/>
                <a:latin typeface="inherit"/>
              </a:rPr>
              <a:t>text/</a:t>
            </a:r>
            <a:r>
              <a:rPr kumimoji="0" lang="en-US" altLang="en-US" sz="1600" b="0" i="0" u="none" strike="noStrike" cap="none" normalizeH="0" baseline="0" dirty="0" err="1">
                <a:ln>
                  <a:noFill/>
                </a:ln>
                <a:solidFill>
                  <a:srgbClr val="E6DB74"/>
                </a:solidFill>
                <a:effectLst/>
                <a:latin typeface="inherit"/>
              </a:rPr>
              <a:t>javascript</a:t>
            </a:r>
            <a:r>
              <a:rPr kumimoji="0" lang="en-US" altLang="en-US" sz="1600" b="0" i="0" u="none" strike="noStrike" cap="none" normalizeH="0" baseline="0" dirty="0">
                <a:ln>
                  <a:noFill/>
                </a:ln>
                <a:solidFill>
                  <a:srgbClr val="F8F8F2"/>
                </a:solidFill>
                <a:effectLst/>
                <a:latin typeface="inherit"/>
              </a:rPr>
              <a:t>"</a:t>
            </a:r>
            <a:r>
              <a:rPr kumimoji="0" lang="en-US" altLang="en-US" sz="1600" b="0" i="0" u="none" strike="noStrike" cap="none" normalizeH="0" baseline="0" dirty="0">
                <a:ln>
                  <a:noFill/>
                </a:ln>
                <a:solidFill>
                  <a:srgbClr val="F92672"/>
                </a:solidFill>
                <a:effectLst/>
                <a:latin typeface="inherit"/>
              </a:rPr>
              <a:t> </a:t>
            </a:r>
            <a:r>
              <a:rPr kumimoji="0" lang="en-US" altLang="en-US" sz="1600" b="0" i="0" u="none" strike="noStrike" cap="none" normalizeH="0" baseline="0" dirty="0" err="1">
                <a:ln>
                  <a:noFill/>
                </a:ln>
                <a:solidFill>
                  <a:srgbClr val="A6E22E"/>
                </a:solidFill>
                <a:effectLst/>
                <a:latin typeface="inherit"/>
              </a:rPr>
              <a:t>src</a:t>
            </a:r>
            <a:r>
              <a:rPr kumimoji="0" lang="en-US" altLang="en-US" sz="1600" b="0" i="0" u="none" strike="noStrike" cap="none" normalizeH="0" baseline="0" dirty="0">
                <a:ln>
                  <a:noFill/>
                </a:ln>
                <a:solidFill>
                  <a:srgbClr val="F8F8F2"/>
                </a:solidFill>
                <a:effectLst/>
                <a:latin typeface="inherit"/>
              </a:rPr>
              <a:t>="</a:t>
            </a:r>
            <a:r>
              <a:rPr kumimoji="0" lang="en-US" altLang="en-US" sz="1600" b="0" i="0" u="none" strike="noStrike" cap="none" normalizeH="0" baseline="0" dirty="0">
                <a:ln>
                  <a:noFill/>
                </a:ln>
                <a:solidFill>
                  <a:srgbClr val="E6DB74"/>
                </a:solidFill>
                <a:effectLst/>
                <a:latin typeface="inherit"/>
              </a:rPr>
              <a:t>//cdnjs.cloudflare.com/ajax/libs/</a:t>
            </a:r>
            <a:r>
              <a:rPr kumimoji="0" lang="en-US" altLang="en-US" sz="1600" b="0" i="0" u="none" strike="noStrike" cap="none" normalizeH="0" baseline="0" dirty="0" err="1">
                <a:ln>
                  <a:noFill/>
                </a:ln>
                <a:solidFill>
                  <a:srgbClr val="E6DB74"/>
                </a:solidFill>
                <a:effectLst/>
                <a:latin typeface="inherit"/>
              </a:rPr>
              <a:t>vue</a:t>
            </a:r>
            <a:r>
              <a:rPr kumimoji="0" lang="en-US" altLang="en-US" sz="1600" b="0" i="0" u="none" strike="noStrike" cap="none" normalizeH="0" baseline="0" dirty="0">
                <a:ln>
                  <a:noFill/>
                </a:ln>
                <a:solidFill>
                  <a:srgbClr val="E6DB74"/>
                </a:solidFill>
                <a:effectLst/>
                <a:latin typeface="inherit"/>
              </a:rPr>
              <a:t>/1.0.16/vue.js</a:t>
            </a:r>
            <a:r>
              <a:rPr kumimoji="0" lang="en-US" altLang="en-US" sz="1600" b="0" i="0" u="none" strike="noStrike" cap="none" normalizeH="0" baseline="0" dirty="0">
                <a:ln>
                  <a:noFill/>
                </a:ln>
                <a:solidFill>
                  <a:srgbClr val="F8F8F2"/>
                </a:solidFill>
                <a:effectLst/>
                <a:latin typeface="inherit"/>
              </a:rPr>
              <a:t>"&gt;&lt;/</a:t>
            </a:r>
            <a:r>
              <a:rPr kumimoji="0" lang="en-US" altLang="en-US" sz="1600" b="0" i="0" u="none" strike="noStrike" cap="none" normalizeH="0" baseline="0" dirty="0">
                <a:ln>
                  <a:noFill/>
                </a:ln>
                <a:solidFill>
                  <a:srgbClr val="F92672"/>
                </a:solidFill>
                <a:effectLst/>
                <a:latin typeface="inherit"/>
              </a:rPr>
              <a:t>script</a:t>
            </a:r>
            <a:r>
              <a:rPr kumimoji="0" lang="en-US" altLang="en-US" sz="1600" b="0" i="0" u="none" strike="noStrike" cap="none" normalizeH="0" baseline="0" dirty="0">
                <a:ln>
                  <a:noFill/>
                </a:ln>
                <a:solidFill>
                  <a:srgbClr val="F8F8F2"/>
                </a:solidFill>
                <a:effectLst/>
                <a:latin typeface="inherit"/>
              </a:rPr>
              <a:t>&gt;</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Marcador de contenido 2">
            <a:extLst>
              <a:ext uri="{FF2B5EF4-FFF2-40B4-BE49-F238E27FC236}">
                <a16:creationId xmlns:a16="http://schemas.microsoft.com/office/drawing/2014/main" id="{858577C3-BE69-413B-9A3B-744938DD5B30}"/>
              </a:ext>
            </a:extLst>
          </p:cNvPr>
          <p:cNvSpPr txBox="1">
            <a:spLocks/>
          </p:cNvSpPr>
          <p:nvPr/>
        </p:nvSpPr>
        <p:spPr>
          <a:xfrm>
            <a:off x="1097280" y="3502784"/>
            <a:ext cx="6109063" cy="2172302"/>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Helvetica Neue" charset="0"/>
                <a:ea typeface="Helvetica Neue" charset="0"/>
                <a:cs typeface="Helvetica Neue"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Helvetica Neue" charset="0"/>
                <a:ea typeface="Helvetica Neue" charset="0"/>
                <a:cs typeface="Helvetica Neue"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Helvetica Neue" charset="0"/>
                <a:ea typeface="Helvetica Neue" charset="0"/>
                <a:cs typeface="Helvetica Neue"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Helvetica Neue" charset="0"/>
                <a:ea typeface="Helvetica Neue" charset="0"/>
                <a:cs typeface="Helvetica Neue"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Helvetica Neue" charset="0"/>
                <a:ea typeface="Helvetica Neue" charset="0"/>
                <a:cs typeface="Helvetica Neue"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dirty="0"/>
              <a:t>Otra manera de utilizarla, es descargándola directamente a tu folder de trabajo. </a:t>
            </a:r>
            <a:r>
              <a:rPr lang="es-ES" dirty="0" err="1"/>
              <a:t>Bower</a:t>
            </a:r>
            <a:r>
              <a:rPr lang="es-ES" dirty="0"/>
              <a:t> es tremenda opción para esta configuración. Es altamente recomendable utilizar la versión de desarrollo (</a:t>
            </a:r>
            <a:r>
              <a:rPr lang="es-ES" i="1" dirty="0" err="1"/>
              <a:t>development</a:t>
            </a:r>
            <a:r>
              <a:rPr lang="es-ES" i="1" dirty="0"/>
              <a:t> </a:t>
            </a:r>
            <a:r>
              <a:rPr lang="es-ES" i="1" dirty="0" err="1"/>
              <a:t>version</a:t>
            </a:r>
            <a:r>
              <a:rPr lang="es-ES" dirty="0"/>
              <a:t>) y no la comprimida que es recomendable para producción. Esto debido a que la versión de desarrollo ofrece varios mecanismos que ayudan a depurar mucho más fácil el código. Para activar este modo solo necesitas añadir la siguiente declaración:</a:t>
            </a:r>
            <a:endParaRPr lang="en-US" dirty="0"/>
          </a:p>
        </p:txBody>
      </p:sp>
      <p:pic>
        <p:nvPicPr>
          <p:cNvPr id="6" name="Imagen 5">
            <a:extLst>
              <a:ext uri="{FF2B5EF4-FFF2-40B4-BE49-F238E27FC236}">
                <a16:creationId xmlns:a16="http://schemas.microsoft.com/office/drawing/2014/main" id="{7A4D2B19-41F7-4364-94E1-A67844FC3BC0}"/>
              </a:ext>
            </a:extLst>
          </p:cNvPr>
          <p:cNvPicPr>
            <a:picLocks noChangeAspect="1"/>
          </p:cNvPicPr>
          <p:nvPr/>
        </p:nvPicPr>
        <p:blipFill>
          <a:blip r:embed="rId2"/>
          <a:stretch>
            <a:fillRect/>
          </a:stretch>
        </p:blipFill>
        <p:spPr>
          <a:xfrm>
            <a:off x="7547404" y="3632200"/>
            <a:ext cx="3933395" cy="1658257"/>
          </a:xfrm>
          <a:prstGeom prst="rect">
            <a:avLst/>
          </a:prstGeom>
        </p:spPr>
      </p:pic>
      <p:sp>
        <p:nvSpPr>
          <p:cNvPr id="7" name="Rectangle 2">
            <a:extLst>
              <a:ext uri="{FF2B5EF4-FFF2-40B4-BE49-F238E27FC236}">
                <a16:creationId xmlns:a16="http://schemas.microsoft.com/office/drawing/2014/main" id="{B7231217-469C-4F7E-9919-3F07B70A5F11}"/>
              </a:ext>
            </a:extLst>
          </p:cNvPr>
          <p:cNvSpPr>
            <a:spLocks noChangeArrowheads="1"/>
          </p:cNvSpPr>
          <p:nvPr/>
        </p:nvSpPr>
        <p:spPr bwMode="auto">
          <a:xfrm>
            <a:off x="2086427" y="5838632"/>
            <a:ext cx="2870202" cy="246221"/>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F8F8F2"/>
                </a:solidFill>
                <a:effectLst/>
                <a:latin typeface="Consolas" panose="020B0609020204030204" pitchFamily="49" charset="0"/>
              </a:rPr>
              <a:t>Vue</a:t>
            </a:r>
            <a:r>
              <a:rPr kumimoji="0" lang="en-US" altLang="en-US" sz="1600" b="0" i="0" u="none" strike="noStrike" cap="none" normalizeH="0" baseline="0" dirty="0" err="1">
                <a:ln>
                  <a:noFill/>
                </a:ln>
                <a:solidFill>
                  <a:srgbClr val="F8F8F2"/>
                </a:solidFill>
                <a:effectLst/>
                <a:latin typeface="inherit"/>
              </a:rPr>
              <a:t>.</a:t>
            </a:r>
            <a:r>
              <a:rPr kumimoji="0" lang="en-US" altLang="en-US" sz="1600" b="0" i="0" u="none" strike="noStrike" cap="none" normalizeH="0" baseline="0" dirty="0" err="1">
                <a:ln>
                  <a:noFill/>
                </a:ln>
                <a:solidFill>
                  <a:srgbClr val="F8F8F2"/>
                </a:solidFill>
                <a:effectLst/>
                <a:latin typeface="Consolas" panose="020B0609020204030204" pitchFamily="49" charset="0"/>
              </a:rPr>
              <a:t>config</a:t>
            </a:r>
            <a:r>
              <a:rPr kumimoji="0" lang="en-US" altLang="en-US" sz="1600" b="0" i="0" u="none" strike="noStrike" cap="none" normalizeH="0" baseline="0" dirty="0" err="1">
                <a:ln>
                  <a:noFill/>
                </a:ln>
                <a:solidFill>
                  <a:srgbClr val="F8F8F2"/>
                </a:solidFill>
                <a:effectLst/>
                <a:latin typeface="inherit"/>
              </a:rPr>
              <a:t>.</a:t>
            </a:r>
            <a:r>
              <a:rPr kumimoji="0" lang="en-US" altLang="en-US" sz="1600" b="0" i="0" u="none" strike="noStrike" cap="none" normalizeH="0" baseline="0" dirty="0" err="1">
                <a:ln>
                  <a:noFill/>
                </a:ln>
                <a:solidFill>
                  <a:srgbClr val="F8F8F2"/>
                </a:solidFill>
                <a:effectLst/>
                <a:latin typeface="Consolas" panose="020B0609020204030204" pitchFamily="49" charset="0"/>
              </a:rPr>
              <a:t>debug</a:t>
            </a:r>
            <a:r>
              <a:rPr kumimoji="0" lang="en-US" altLang="en-US" sz="1600" b="0" i="0" u="none" strike="noStrike" cap="none" normalizeH="0" baseline="0" dirty="0">
                <a:ln>
                  <a:noFill/>
                </a:ln>
                <a:solidFill>
                  <a:srgbClr val="F8F8F2"/>
                </a:solidFill>
                <a:effectLst/>
                <a:latin typeface="Consolas" panose="020B0609020204030204" pitchFamily="49" charset="0"/>
              </a:rPr>
              <a:t> </a:t>
            </a:r>
            <a:r>
              <a:rPr kumimoji="0" lang="en-US" altLang="en-US" sz="1600" b="0" i="0" u="none" strike="noStrike" cap="none" normalizeH="0" baseline="0" dirty="0">
                <a:ln>
                  <a:noFill/>
                </a:ln>
                <a:solidFill>
                  <a:srgbClr val="F8F8F2"/>
                </a:solidFill>
                <a:effectLst/>
                <a:latin typeface="inherit"/>
              </a:rPr>
              <a:t>=</a:t>
            </a:r>
            <a:r>
              <a:rPr kumimoji="0" lang="en-US" altLang="en-US" sz="1600" b="0" i="0" u="none" strike="noStrike" cap="none" normalizeH="0" baseline="0" dirty="0">
                <a:ln>
                  <a:noFill/>
                </a:ln>
                <a:solidFill>
                  <a:srgbClr val="F8F8F2"/>
                </a:solidFill>
                <a:effectLst/>
                <a:latin typeface="Consolas" panose="020B0609020204030204" pitchFamily="49" charset="0"/>
              </a:rPr>
              <a:t> </a:t>
            </a:r>
            <a:r>
              <a:rPr kumimoji="0" lang="en-US" altLang="en-US" sz="1600" b="0" i="0" u="none" strike="noStrike" cap="none" normalizeH="0" baseline="0" dirty="0">
                <a:ln>
                  <a:noFill/>
                </a:ln>
                <a:solidFill>
                  <a:srgbClr val="66D9EF"/>
                </a:solidFill>
                <a:effectLst/>
                <a:latin typeface="inherit"/>
              </a:rPr>
              <a:t>true</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520290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5040</TotalTime>
  <Words>1079</Words>
  <Application>Microsoft Office PowerPoint</Application>
  <PresentationFormat>Panorámica</PresentationFormat>
  <Paragraphs>133</Paragraphs>
  <Slides>29</Slides>
  <Notes>3</Notes>
  <HiddenSlides>0</HiddenSlides>
  <MMClips>3</MMClips>
  <ScaleCrop>false</ScaleCrop>
  <HeadingPairs>
    <vt:vector size="6" baseType="variant">
      <vt:variant>
        <vt:lpstr>Fuentes usadas</vt:lpstr>
      </vt:variant>
      <vt:variant>
        <vt:i4>10</vt:i4>
      </vt:variant>
      <vt:variant>
        <vt:lpstr>Tema</vt:lpstr>
      </vt:variant>
      <vt:variant>
        <vt:i4>2</vt:i4>
      </vt:variant>
      <vt:variant>
        <vt:lpstr>Títulos de diapositiva</vt:lpstr>
      </vt:variant>
      <vt:variant>
        <vt:i4>29</vt:i4>
      </vt:variant>
    </vt:vector>
  </HeadingPairs>
  <TitlesOfParts>
    <vt:vector size="41" baseType="lpstr">
      <vt:lpstr>Arial</vt:lpstr>
      <vt:lpstr>Calibri</vt:lpstr>
      <vt:lpstr>Calibri Light</vt:lpstr>
      <vt:lpstr>ClearSans</vt:lpstr>
      <vt:lpstr>Consolas</vt:lpstr>
      <vt:lpstr>Helvetica Neue</vt:lpstr>
      <vt:lpstr>inherit</vt:lpstr>
      <vt:lpstr>Mangal</vt:lpstr>
      <vt:lpstr>Roboto Mono</vt:lpstr>
      <vt:lpstr>Wingdings</vt:lpstr>
      <vt:lpstr>Retrospect</vt:lpstr>
      <vt:lpstr>Office Theme</vt:lpstr>
      <vt:lpstr>     ue.js:</vt:lpstr>
      <vt:lpstr>¿Que es Vue.js?</vt:lpstr>
      <vt:lpstr>CARACTERISTICAS</vt:lpstr>
      <vt:lpstr>VENTAJAS</vt:lpstr>
      <vt:lpstr>Vue es fácil</vt:lpstr>
      <vt:lpstr>Presentación de PowerPoint</vt:lpstr>
      <vt:lpstr>Presentación de PowerPoint</vt:lpstr>
      <vt:lpstr>Implementación</vt:lpstr>
      <vt:lpstr>IMPLEMENTACIÓN #CDN</vt:lpstr>
      <vt:lpstr>NPM</vt:lpstr>
      <vt:lpstr>CLI</vt:lpstr>
      <vt:lpstr>Templates and Data Binding</vt:lpstr>
      <vt:lpstr>Presentación de PowerPoint</vt:lpstr>
      <vt:lpstr>Manipulación de la estructura del DOM</vt:lpstr>
      <vt:lpstr>Presentación de PowerPoint</vt:lpstr>
      <vt:lpstr>Two-Way Data Binding</vt:lpstr>
      <vt:lpstr>Presentación de PowerPoint</vt:lpstr>
      <vt:lpstr>Vue puede ser fácilmente integrado</vt:lpstr>
      <vt:lpstr>Components</vt:lpstr>
      <vt:lpstr>Components</vt:lpstr>
      <vt:lpstr>Components</vt:lpstr>
      <vt:lpstr>Scaling down</vt:lpstr>
      <vt:lpstr>Scaling down</vt:lpstr>
      <vt:lpstr>Vue es menos complejo</vt:lpstr>
      <vt:lpstr>Limpio y simple</vt:lpstr>
      <vt:lpstr>“Inicio Rapido” en otros frameworks</vt:lpstr>
      <vt:lpstr>Inicicio Rapido en Vue</vt:lpstr>
      <vt:lpstr>Comparativo de Velocidad</vt:lpstr>
      <vt:lpstr>Links de capacitación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Vue.js</dc:title>
  <dc:creator>Yong Yoong Jie John</dc:creator>
  <cp:lastModifiedBy>Juan Angel Rodriguez Marquez</cp:lastModifiedBy>
  <cp:revision>50</cp:revision>
  <dcterms:created xsi:type="dcterms:W3CDTF">2017-04-03T02:01:52Z</dcterms:created>
  <dcterms:modified xsi:type="dcterms:W3CDTF">2017-12-08T22:06:16Z</dcterms:modified>
</cp:coreProperties>
</file>